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86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uFillTx/>
              </a:defRPr>
            </a:lvl1pPr>
          </a:lstStyle>
          <a:p>
            <a:fld id="{52C0E3BC-8171-476D-A60B-824C566B8A40}" type="datetimeFigureOut">
              <a:rPr lang="en-US" smtClean="0">
                <a:uFillTx/>
              </a:rPr>
              <a:t>10/2/2017</a:t>
            </a:fld>
            <a:endParaRPr lang="en-US">
              <a:uFillTx/>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uFillTx/>
              </a:defRPr>
            </a:lvl1pPr>
          </a:lstStyle>
          <a:p>
            <a:fld id="{8D589F62-235E-4DCB-B3BE-D2C36233A2AC}" type="slidenum">
              <a:rPr lang="en-US" smtClean="0">
                <a:uFillTx/>
              </a:rPr>
              <a:t>‹#›</a:t>
            </a:fld>
            <a:endParaRPr lang="en-US">
              <a:uFillTx/>
            </a:endParaRPr>
          </a:p>
        </p:txBody>
      </p:sp>
    </p:spTree>
    <p:extLst>
      <p:ext uri="{BB962C8B-B14F-4D97-AF65-F5344CB8AC3E}">
        <p14:creationId xmlns:p14="http://schemas.microsoft.com/office/powerpoint/2010/main" val="11072737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a:spLocks/>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uFillTx/>
              </a:defRPr>
            </a:lvl1pPr>
            <a:extLst/>
          </a:lstStyle>
          <a:p>
            <a:r>
              <a:rPr kumimoji="0" lang="en-US" smtClean="0">
                <a:uFillTx/>
              </a:rPr>
              <a:t>Click to edit Master title style</a:t>
            </a:r>
            <a:endParaRPr kumimoji="0" lang="en-US">
              <a:uFillTx/>
            </a:endParaRP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extLst/>
          </a:lstStyle>
          <a:p>
            <a:r>
              <a:rPr kumimoji="0" lang="en-US" smtClean="0">
                <a:uFillTx/>
              </a:rPr>
              <a:t>Click to edit Master subtitle style</a:t>
            </a:r>
            <a:endParaRPr kumimoji="0" lang="en-US">
              <a:uFillTx/>
            </a:endParaRPr>
          </a:p>
        </p:txBody>
      </p:sp>
      <p:sp>
        <p:nvSpPr>
          <p:cNvPr id="4" name="Date Placeholder 3"/>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
        <p:nvSpPr>
          <p:cNvPr id="10" name="Rectangle 9"/>
          <p:cNvSpPr>
            <a:spLocks/>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uFillTx/>
              </a:rPr>
              <a:t>Click to edit Master title style</a:t>
            </a:r>
            <a:endParaRPr kumimoji="0" lang="en-US">
              <a:uFillTx/>
            </a:endParaRPr>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4" name="Date Placeholder 3"/>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a:spLocks/>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8" name="Rectangle 7"/>
          <p:cNvSpPr>
            <a:spLocks/>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uFillTx/>
              </a:rPr>
              <a:t>Click to edit Master title style</a:t>
            </a:r>
            <a:endParaRPr kumimoji="0" lang="en-US">
              <a:uFillTx/>
            </a:endParaRPr>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4" name="Date Placeholder 3"/>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uFillTx/>
            </a:endParaRPr>
          </a:p>
        </p:txBody>
      </p:sp>
      <p:sp>
        <p:nvSpPr>
          <p:cNvPr id="6" name="Slide Number Placeholder 5"/>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uFillTx/>
              </a:rPr>
              <a:t>Click to edit Master title style</a:t>
            </a:r>
            <a:endParaRPr kumimoji="0" lang="en-US">
              <a:uFillTx/>
            </a:endParaRPr>
          </a:p>
        </p:txBody>
      </p:sp>
      <p:sp>
        <p:nvSpPr>
          <p:cNvPr id="3" name="Content Placeholder 2"/>
          <p:cNvSpPr>
            <a:spLocks noGrp="1"/>
          </p:cNvSpPr>
          <p:nvPr>
            <p:ph idx="1"/>
          </p:nvPr>
        </p:nvSpPr>
        <p:spPr/>
        <p:txBody>
          <a:bodyPr/>
          <a:lstStyle>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4" name="Date Placeholder 3"/>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a:spLocks/>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12" name="Rectangle 11"/>
          <p:cNvSpPr>
            <a:spLocks/>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uFillTx/>
              </a:defRPr>
            </a:lvl1pPr>
            <a:extLst/>
          </a:lstStyle>
          <a:p>
            <a:r>
              <a:rPr kumimoji="0" lang="en-US" smtClean="0">
                <a:uFillTx/>
              </a:rPr>
              <a:t>Click to edit Master title style</a:t>
            </a:r>
            <a:endParaRPr kumimoji="0" lang="en-US">
              <a:uFillTx/>
            </a:endParaRP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extLst/>
          </a:lstStyle>
          <a:p>
            <a:pPr lvl="0" eaLnBrk="1" latinLnBrk="0" hangingPunct="1"/>
            <a:r>
              <a:rPr kumimoji="0" lang="en-US" smtClean="0">
                <a:uFillTx/>
              </a:rPr>
              <a:t>Click to edit Master text styles</a:t>
            </a:r>
          </a:p>
        </p:txBody>
      </p:sp>
      <p:sp>
        <p:nvSpPr>
          <p:cNvPr id="4" name="Date Placeholder 3"/>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uFillTx/>
              </a:rPr>
              <a:t>Click to edit Master title style</a:t>
            </a:r>
            <a:endParaRPr kumimoji="0" lang="en-US">
              <a:uFillTx/>
            </a:endParaRPr>
          </a:p>
        </p:txBody>
      </p:sp>
      <p:sp>
        <p:nvSpPr>
          <p:cNvPr id="3" name="Content Placeholder 2"/>
          <p:cNvSpPr>
            <a:spLocks noGrp="1"/>
          </p:cNvSpPr>
          <p:nvPr>
            <p:ph sz="half" idx="1"/>
          </p:nvPr>
        </p:nvSpPr>
        <p:spPr>
          <a:xfrm>
            <a:off x="457200" y="1773936"/>
            <a:ext cx="4038600" cy="4623816"/>
          </a:xfrm>
        </p:spPr>
        <p:txBody>
          <a:bodyPr lIns="91440"/>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4" name="Content Placeholder 3"/>
          <p:cNvSpPr>
            <a:spLocks noGrp="1"/>
          </p:cNvSpPr>
          <p:nvPr>
            <p:ph sz="half" idx="2"/>
          </p:nvPr>
        </p:nvSpPr>
        <p:spPr>
          <a:xfrm>
            <a:off x="4648200" y="1773936"/>
            <a:ext cx="4038600" cy="4623816"/>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5" name="Date Placeholder 4"/>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extLst/>
          </a:lstStyle>
          <a:p>
            <a:r>
              <a:rPr kumimoji="0" lang="en-US" smtClean="0">
                <a:uFillTx/>
              </a:rPr>
              <a:t>Click to edit Master title style</a:t>
            </a:r>
            <a:endParaRPr kumimoji="0" lang="en-US">
              <a:uFillTx/>
            </a:endParaRP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extLst/>
          </a:lstStyle>
          <a:p>
            <a:pPr lvl="0" eaLnBrk="1" latinLnBrk="0" hangingPunct="1"/>
            <a:r>
              <a:rPr kumimoji="0" lang="en-US" smtClean="0">
                <a:uFillTx/>
              </a:rPr>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extLst/>
          </a:lstStyle>
          <a:p>
            <a:pPr lvl="0" eaLnBrk="1" latinLnBrk="0" hangingPunct="1"/>
            <a:r>
              <a:rPr kumimoji="0" lang="en-US" smtClean="0">
                <a:uFillTx/>
              </a:rPr>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7" name="Date Placeholder 6"/>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uFillTx/>
              </a:rPr>
              <a:t>Click to edit Master title style</a:t>
            </a:r>
            <a:endParaRPr kumimoji="0" lang="en-US">
              <a:uFillTx/>
            </a:endParaRPr>
          </a:p>
        </p:txBody>
      </p:sp>
      <p:sp>
        <p:nvSpPr>
          <p:cNvPr id="3" name="Date Placeholder 2"/>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uFillTx/>
              </a:defRPr>
            </a:lvl1pPr>
            <a:extLst/>
          </a:lstStyle>
          <a:p>
            <a:r>
              <a:rPr kumimoji="0" lang="en-US" smtClean="0">
                <a:uFillTx/>
              </a:rPr>
              <a:t>Click to edit Master title style</a:t>
            </a:r>
            <a:endParaRPr kumimoji="0" lang="en-US">
              <a:uFillTx/>
            </a:endParaRPr>
          </a:p>
        </p:txBody>
      </p:sp>
      <p:sp>
        <p:nvSpPr>
          <p:cNvPr id="3" name="Content Placeholder 2"/>
          <p:cNvSpPr>
            <a:spLocks noGrp="1"/>
          </p:cNvSpPr>
          <p:nvPr>
            <p:ph idx="1"/>
          </p:nvPr>
        </p:nvSpPr>
        <p:spPr>
          <a:xfrm>
            <a:off x="3019377" y="1743133"/>
            <a:ext cx="5920641" cy="455888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extLst/>
          </a:lstStyle>
          <a:p>
            <a:pPr lvl="0" eaLnBrk="1" latinLnBrk="0" hangingPunct="1"/>
            <a:r>
              <a:rPr lang="en-US" smtClean="0">
                <a:uFillTx/>
              </a:rPr>
              <a:t>Click to edit Master text styles</a:t>
            </a:r>
          </a:p>
          <a:p>
            <a:pPr lvl="1" eaLnBrk="1" latinLnBrk="0" hangingPunct="1"/>
            <a:r>
              <a:rPr lang="en-US" smtClean="0">
                <a:uFillTx/>
              </a:rPr>
              <a:t>Second level</a:t>
            </a:r>
          </a:p>
          <a:p>
            <a:pPr lvl="2" eaLnBrk="1" latinLnBrk="0" hangingPunct="1"/>
            <a:r>
              <a:rPr lang="en-US" smtClean="0">
                <a:uFillTx/>
              </a:rPr>
              <a:t>Third level</a:t>
            </a:r>
          </a:p>
          <a:p>
            <a:pPr lvl="3" eaLnBrk="1" latinLnBrk="0" hangingPunct="1"/>
            <a:r>
              <a:rPr lang="en-US" smtClean="0">
                <a:uFillTx/>
              </a:rPr>
              <a:t>Fourth level</a:t>
            </a:r>
          </a:p>
          <a:p>
            <a:pPr lvl="4" eaLnBrk="1" latinLnBrk="0" hangingPunct="1"/>
            <a:r>
              <a:rPr lang="en-US" smtClean="0">
                <a:uFillTx/>
              </a:rPr>
              <a:t>Fifth level</a:t>
            </a:r>
            <a:endParaRPr kumimoji="0" lang="en-US">
              <a:uFillTx/>
            </a:endParaRP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extLst/>
          </a:lstStyle>
          <a:p>
            <a:pPr lvl="0" eaLnBrk="1" latinLnBrk="0" hangingPunct="1"/>
            <a:r>
              <a:rPr kumimoji="0" lang="en-US" smtClean="0">
                <a:uFillTx/>
              </a:rPr>
              <a:t>Click to edit Master text styles</a:t>
            </a:r>
          </a:p>
        </p:txBody>
      </p:sp>
      <p:sp>
        <p:nvSpPr>
          <p:cNvPr id="5" name="Date Placeholder 4"/>
          <p:cNvSpPr>
            <a:spLocks noGrp="1"/>
          </p:cNvSpPr>
          <p:nvPr>
            <p:ph type="dt" sz="half" idx="10"/>
          </p:nvPr>
        </p:nvSpPr>
        <p:spPr/>
        <p:txBody>
          <a:bodyPr/>
          <a:lstStyle/>
          <a:p>
            <a:fld id="{4089433E-65A5-4694-895A-9BF90F1702FE}" type="datetimeFigureOut">
              <a:rPr lang="en-US" smtClean="0">
                <a:uFillTx/>
              </a:rPr>
              <a:t>10/2/2017</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C7B2488-1D6D-4B8D-9C41-1CB720B7E443}" type="slidenum">
              <a:rPr lang="en-US" smtClean="0">
                <a:uFillTx/>
              </a:rPr>
              <a:t>‹#›</a:t>
            </a:fld>
            <a:endParaRPr lang="en-US">
              <a:uFillTx/>
            </a:endParaRPr>
          </a:p>
        </p:txBody>
      </p:sp>
      <p:sp>
        <p:nvSpPr>
          <p:cNvPr id="12" name="Rectangle 11"/>
          <p:cNvSpPr>
            <a:spLocks/>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9" name="Rectangle 8"/>
          <p:cNvSpPr>
            <a:spLocks/>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uFillTx/>
              </a:defRPr>
            </a:lvl1pPr>
            <a:extLst/>
          </a:lstStyle>
          <a:p>
            <a:r>
              <a:rPr kumimoji="0" lang="en-US" smtClean="0">
                <a:uFillTx/>
              </a:rPr>
              <a:t>Click to edit Master title style</a:t>
            </a:r>
            <a:endParaRPr kumimoji="0" lang="en-US">
              <a:uFillTx/>
            </a:endParaRP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extLst/>
          </a:lstStyle>
          <a:p>
            <a:r>
              <a:rPr kumimoji="0" lang="en-US" smtClean="0">
                <a:uFillTx/>
              </a:rPr>
              <a:t>Click icon to add picture</a:t>
            </a:r>
            <a:endParaRPr kumimoji="0" lang="en-US" dirty="0">
              <a:uFillTx/>
            </a:endParaRP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extLst/>
          </a:lstStyle>
          <a:p>
            <a:pPr lvl="0" eaLnBrk="1" latinLnBrk="0" hangingPunct="1"/>
            <a:r>
              <a:rPr kumimoji="0" lang="en-US" smtClean="0">
                <a:uFillTx/>
              </a:rPr>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089433E-65A5-4694-895A-9BF90F1702FE}" type="datetimeFigureOut">
              <a:rPr lang="en-US" smtClean="0">
                <a:uFillTx/>
              </a:rPr>
              <a:t>10/2/2017</a:t>
            </a:fld>
            <a:endParaRPr lang="en-US">
              <a:uFillTx/>
            </a:endParaRPr>
          </a:p>
        </p:txBody>
      </p:sp>
      <p:sp>
        <p:nvSpPr>
          <p:cNvPr id="11" name="Rectangle 10"/>
          <p:cNvSpPr>
            <a:spLocks/>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9" name="Rectangle 8"/>
          <p:cNvSpPr>
            <a:spLocks/>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uFillTx/>
              </a:defRPr>
            </a:lvl1pPr>
          </a:lstStyle>
          <a:p>
            <a:endParaRPr lang="en-US">
              <a:uFillTx/>
            </a:endParaRPr>
          </a:p>
        </p:txBody>
      </p:sp>
      <p:sp>
        <p:nvSpPr>
          <p:cNvPr id="7" name="Slide Number Placeholder 6"/>
          <p:cNvSpPr>
            <a:spLocks noGrp="1"/>
          </p:cNvSpPr>
          <p:nvPr>
            <p:ph type="sldNum" sz="quarter" idx="12"/>
          </p:nvPr>
        </p:nvSpPr>
        <p:spPr>
          <a:xfrm>
            <a:off x="8339328" y="1170432"/>
            <a:ext cx="733864" cy="201168"/>
          </a:xfrm>
        </p:spPr>
        <p:txBody>
          <a:bodyPr/>
          <a:lstStyle/>
          <a:p>
            <a:fld id="{5C7B2488-1D6D-4B8D-9C41-1CB720B7E443}" type="slidenum">
              <a:rPr lang="en-US" smtClean="0">
                <a:uFillTx/>
              </a:rPr>
              <a:t>‹#›</a:t>
            </a:fld>
            <a:endParaRPr lang="en-US">
              <a:uFillTx/>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7" name="Rectangle 6"/>
          <p:cNvSpPr>
            <a:spLocks/>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uFillTx/>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uFillTx/>
              </a:rPr>
              <a:t>Click to edit Master title style</a:t>
            </a:r>
            <a:endParaRPr kumimoji="0" lang="en-US">
              <a:uFillTx/>
            </a:endParaRP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uFillTx/>
              </a:rPr>
              <a:t>Click to edit Master text styles</a:t>
            </a:r>
          </a:p>
          <a:p>
            <a:pPr lvl="1" eaLnBrk="1" latinLnBrk="0" hangingPunct="1"/>
            <a:r>
              <a:rPr kumimoji="0" lang="en-US" smtClean="0">
                <a:uFillTx/>
              </a:rPr>
              <a:t>Second level</a:t>
            </a:r>
          </a:p>
          <a:p>
            <a:pPr lvl="2" eaLnBrk="1" latinLnBrk="0" hangingPunct="1"/>
            <a:r>
              <a:rPr kumimoji="0" lang="en-US" smtClean="0">
                <a:uFillTx/>
              </a:rPr>
              <a:t>Third level</a:t>
            </a:r>
          </a:p>
          <a:p>
            <a:pPr lvl="3" eaLnBrk="1" latinLnBrk="0" hangingPunct="1"/>
            <a:r>
              <a:rPr kumimoji="0" lang="en-US" smtClean="0">
                <a:uFillTx/>
              </a:rPr>
              <a:t>Fourth level</a:t>
            </a:r>
          </a:p>
          <a:p>
            <a:pPr lvl="4" eaLnBrk="1" latinLnBrk="0" hangingPunct="1"/>
            <a:r>
              <a:rPr kumimoji="0" lang="en-US" smtClean="0">
                <a:uFillTx/>
              </a:rPr>
              <a:t>Fifth level</a:t>
            </a:r>
            <a:endParaRPr kumimoji="0" lang="en-US">
              <a:uFillTx/>
            </a:endParaRP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uFillTx/>
              </a:defRPr>
            </a:lvl1pPr>
            <a:extLst/>
          </a:lstStyle>
          <a:p>
            <a:fld id="{4089433E-65A5-4694-895A-9BF90F1702FE}" type="datetimeFigureOut">
              <a:rPr lang="en-US" smtClean="0">
                <a:uFillTx/>
              </a:rPr>
              <a:t>10/2/2017</a:t>
            </a:fld>
            <a:endParaRPr lang="en-US">
              <a:uFillTx/>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uFillTx/>
              </a:defRPr>
            </a:lvl1pPr>
            <a:extLst/>
          </a:lstStyle>
          <a:p>
            <a:endParaRPr lang="en-US">
              <a:uFillTx/>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uFillTx/>
              </a:defRPr>
            </a:lvl1pPr>
            <a:extLst/>
          </a:lstStyle>
          <a:p>
            <a:fld id="{5C7B2488-1D6D-4B8D-9C41-1CB720B7E443}"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uFillTx/>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uFillTx/>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uFillTx/>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uFillTx/>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uFillTx/>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uFillTx/>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uFillTx/>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uFillTx/>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uFillTx/>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uFillTx/>
          <a:latin typeface="+mn-lt"/>
          <a:ea typeface="+mn-ea"/>
          <a:cs typeface="+mn-cs"/>
        </a:defRPr>
      </a:lvl9pPr>
      <a:extLst/>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uFillTx/>
              </a:rPr>
              <a:t>Natural Resources </a:t>
            </a:r>
            <a:endParaRPr lang="en-US" dirty="0">
              <a:uFillTx/>
            </a:endParaRPr>
          </a:p>
        </p:txBody>
      </p:sp>
      <p:sp>
        <p:nvSpPr>
          <p:cNvPr id="3" name="Subtitle 2"/>
          <p:cNvSpPr>
            <a:spLocks noGrp="1"/>
          </p:cNvSpPr>
          <p:nvPr>
            <p:ph type="subTitle" idx="1"/>
          </p:nvPr>
        </p:nvSpPr>
        <p:spPr/>
        <p:txBody>
          <a:bodyPr/>
          <a:lstStyle/>
          <a:p>
            <a:r>
              <a:rPr lang="en-US" dirty="0" smtClean="0">
                <a:uFillTx/>
              </a:rPr>
              <a:t>Chapter 9</a:t>
            </a:r>
            <a:endParaRPr lang="en-US" dirty="0">
              <a:uFillTx/>
            </a:endParaRPr>
          </a:p>
        </p:txBody>
      </p:sp>
      <p:pic>
        <p:nvPicPr>
          <p:cNvPr id="6146" name="Picture 2" descr="C:\Users\JVITALE\AppData\Local\Microsoft\Windows\Temporary Internet Files\Content.IE5\VLKB9YK9\5-Free-Summer-Clipart-Illustration-Of-A-Happy-Smiling-Su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38322"/>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uFillTx/>
              </a:rPr>
              <a:t>Renewable and Inexhaustible Resources</a:t>
            </a:r>
            <a:endParaRPr lang="en-US" dirty="0">
              <a:uFillTx/>
            </a:endParaRPr>
          </a:p>
        </p:txBody>
      </p:sp>
      <p:sp>
        <p:nvSpPr>
          <p:cNvPr id="3" name="Content Placeholder 2"/>
          <p:cNvSpPr>
            <a:spLocks noGrp="1"/>
          </p:cNvSpPr>
          <p:nvPr>
            <p:ph idx="1"/>
          </p:nvPr>
        </p:nvSpPr>
        <p:spPr/>
        <p:txBody>
          <a:bodyPr/>
          <a:lstStyle/>
          <a:p>
            <a:r>
              <a:rPr lang="en-US" dirty="0" smtClean="0">
                <a:uFillTx/>
              </a:rPr>
              <a:t>Resources that can be replaced are </a:t>
            </a:r>
            <a:r>
              <a:rPr lang="en-US" b="1" dirty="0" smtClean="0">
                <a:uFillTx/>
              </a:rPr>
              <a:t>renewable resources</a:t>
            </a:r>
            <a:r>
              <a:rPr lang="en-US" dirty="0" smtClean="0">
                <a:uFillTx/>
              </a:rPr>
              <a:t>.</a:t>
            </a:r>
          </a:p>
          <a:p>
            <a:pPr lvl="1"/>
            <a:r>
              <a:rPr lang="en-US" dirty="0" smtClean="0">
                <a:uFillTx/>
              </a:rPr>
              <a:t>Examples; wood from trees, leaves, food wastes, and even manure.</a:t>
            </a:r>
          </a:p>
          <a:p>
            <a:pPr lvl="1"/>
            <a:r>
              <a:rPr lang="en-US" dirty="0" smtClean="0">
                <a:uFillTx/>
              </a:rPr>
              <a:t>Group of fuels called biomass fuels,</a:t>
            </a:r>
          </a:p>
          <a:p>
            <a:pPr lvl="2"/>
            <a:r>
              <a:rPr lang="en-US" dirty="0" smtClean="0">
                <a:uFillTx/>
              </a:rPr>
              <a:t>Made by living things or from recently living things, such as corn.</a:t>
            </a:r>
            <a:endParaRPr lang="en-US" dirty="0">
              <a:uFillTx/>
            </a:endParaRPr>
          </a:p>
        </p:txBody>
      </p:sp>
      <p:pic>
        <p:nvPicPr>
          <p:cNvPr id="4100" name="Picture 4" descr="C:\Users\JVITALE\AppData\Local\Microsoft\Windows\Temporary Internet Files\Content.IE5\M823C7XL\Shell_Refuell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953000"/>
            <a:ext cx="28956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VITALE\AppData\Local\Microsoft\Windows\Temporary Internet Files\Content.IE5\VLKB9YK9\5-Free-Summer-Clipart-Illustration-Of-A-Happy-Smiling-Su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67322"/>
            <a:ext cx="3657607" cy="30906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uFillTx/>
              </a:rPr>
              <a:t>Inexhaustible Resources</a:t>
            </a:r>
          </a:p>
        </p:txBody>
      </p:sp>
      <p:sp>
        <p:nvSpPr>
          <p:cNvPr id="3" name="Content Placeholder 2"/>
          <p:cNvSpPr>
            <a:spLocks noGrp="1"/>
          </p:cNvSpPr>
          <p:nvPr>
            <p:ph idx="1"/>
          </p:nvPr>
        </p:nvSpPr>
        <p:spPr/>
        <p:txBody>
          <a:bodyPr/>
          <a:lstStyle/>
          <a:p>
            <a:r>
              <a:rPr lang="en-US" dirty="0" smtClean="0">
                <a:uFillTx/>
              </a:rPr>
              <a:t>Sun, wind, moving water, and energy from inside Earth are inexhaustible resources.</a:t>
            </a:r>
          </a:p>
          <a:p>
            <a:endParaRPr lang="en-US" dirty="0">
              <a:uFillTx/>
            </a:endParaRPr>
          </a:p>
          <a:p>
            <a:r>
              <a:rPr lang="en-US" b="1" dirty="0">
                <a:uFillTx/>
              </a:rPr>
              <a:t>Inexhaustible </a:t>
            </a:r>
            <a:r>
              <a:rPr lang="en-US" b="1" dirty="0" smtClean="0">
                <a:uFillTx/>
              </a:rPr>
              <a:t>Resources </a:t>
            </a:r>
            <a:r>
              <a:rPr lang="en-US" dirty="0" smtClean="0">
                <a:uFillTx/>
              </a:rPr>
              <a:t>will not run out</a:t>
            </a:r>
            <a:endParaRPr lang="en-US" dirty="0">
              <a:uFillTx/>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uFillTx/>
              </a:rPr>
              <a:t>Partner read </a:t>
            </a:r>
            <a:r>
              <a:rPr lang="en-US" dirty="0" err="1" smtClean="0">
                <a:uFillTx/>
              </a:rPr>
              <a:t>pg</a:t>
            </a:r>
            <a:r>
              <a:rPr lang="en-US" dirty="0" smtClean="0">
                <a:uFillTx/>
              </a:rPr>
              <a:t> 346 answer questions 1 and 2</a:t>
            </a:r>
            <a:endParaRPr lang="en-US" dirty="0">
              <a:uFillTx/>
            </a:endParaRPr>
          </a:p>
        </p:txBody>
      </p:sp>
      <p:sp>
        <p:nvSpPr>
          <p:cNvPr id="3" name="Content Placeholder 2"/>
          <p:cNvSpPr>
            <a:spLocks noGrp="1"/>
          </p:cNvSpPr>
          <p:nvPr>
            <p:ph idx="1"/>
          </p:nvPr>
        </p:nvSpPr>
        <p:spPr/>
        <p:txBody>
          <a:bodyPr/>
          <a:lstStyle/>
          <a:p>
            <a:endParaRPr lang="en-US">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Lets read </a:t>
            </a:r>
            <a:r>
              <a:rPr lang="en-US" dirty="0" err="1" smtClean="0">
                <a:uFillTx/>
              </a:rPr>
              <a:t>pg</a:t>
            </a:r>
            <a:r>
              <a:rPr lang="en-US" dirty="0" smtClean="0">
                <a:uFillTx/>
              </a:rPr>
              <a:t> 347 together </a:t>
            </a:r>
            <a:endParaRPr lang="en-US" dirty="0">
              <a:uFillTx/>
            </a:endParaRPr>
          </a:p>
        </p:txBody>
      </p:sp>
      <p:sp>
        <p:nvSpPr>
          <p:cNvPr id="3" name="Content Placeholder 2"/>
          <p:cNvSpPr>
            <a:spLocks noGrp="1"/>
          </p:cNvSpPr>
          <p:nvPr>
            <p:ph idx="1"/>
          </p:nvPr>
        </p:nvSpPr>
        <p:spPr/>
        <p:txBody>
          <a:bodyPr/>
          <a:lstStyle/>
          <a:p>
            <a:endParaRPr lang="en-US">
              <a:uFillTx/>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Nonrenewable Resources</a:t>
            </a:r>
            <a:endParaRPr lang="en-US" dirty="0">
              <a:uFillTx/>
            </a:endParaRPr>
          </a:p>
        </p:txBody>
      </p:sp>
      <p:sp>
        <p:nvSpPr>
          <p:cNvPr id="3" name="Content Placeholder 2"/>
          <p:cNvSpPr>
            <a:spLocks noGrp="1"/>
          </p:cNvSpPr>
          <p:nvPr>
            <p:ph idx="1"/>
          </p:nvPr>
        </p:nvSpPr>
        <p:spPr/>
        <p:txBody>
          <a:bodyPr/>
          <a:lstStyle/>
          <a:p>
            <a:r>
              <a:rPr lang="en-US" dirty="0" smtClean="0">
                <a:uFillTx/>
              </a:rPr>
              <a:t>Energy resources that either cannot be replaced at all or cannot be replaced as fast as people use them are </a:t>
            </a:r>
            <a:r>
              <a:rPr lang="en-US" b="1" dirty="0" smtClean="0">
                <a:uFillTx/>
              </a:rPr>
              <a:t>nonrenewable resources</a:t>
            </a:r>
            <a:r>
              <a:rPr lang="en-US" dirty="0" smtClean="0">
                <a:uFillTx/>
              </a:rPr>
              <a:t>.</a:t>
            </a:r>
          </a:p>
          <a:p>
            <a:endParaRPr lang="en-US" dirty="0">
              <a:uFillTx/>
            </a:endParaRPr>
          </a:p>
          <a:p>
            <a:r>
              <a:rPr lang="en-US" dirty="0" smtClean="0">
                <a:uFillTx/>
              </a:rPr>
              <a:t>Nuclear energy and fossil fuels are nonrenewable energy sources.</a:t>
            </a:r>
            <a:endParaRPr lang="en-US" dirty="0">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Nuclear Energy</a:t>
            </a:r>
            <a:endParaRPr lang="en-US" dirty="0">
              <a:uFillTx/>
            </a:endParaRPr>
          </a:p>
        </p:txBody>
      </p:sp>
      <p:sp>
        <p:nvSpPr>
          <p:cNvPr id="3" name="Content Placeholder 2"/>
          <p:cNvSpPr>
            <a:spLocks noGrp="1"/>
          </p:cNvSpPr>
          <p:nvPr>
            <p:ph idx="1"/>
          </p:nvPr>
        </p:nvSpPr>
        <p:spPr/>
        <p:txBody>
          <a:bodyPr/>
          <a:lstStyle/>
          <a:p>
            <a:r>
              <a:rPr lang="en-US" dirty="0" smtClean="0">
                <a:uFillTx/>
              </a:rPr>
              <a:t>Nuclear power plants often use a metal called uranium to heat water into steam. This steam is used to power generators that produce electricity.</a:t>
            </a:r>
          </a:p>
          <a:p>
            <a:endParaRPr lang="en-US" dirty="0">
              <a:uFillTx/>
            </a:endParaRPr>
          </a:p>
        </p:txBody>
      </p:sp>
      <p:pic>
        <p:nvPicPr>
          <p:cNvPr id="4" name="Picture 3"/>
          <p:cNvPicPr>
            <a:picLocks noChangeAspect="1"/>
          </p:cNvPicPr>
          <p:nvPr/>
        </p:nvPicPr>
        <p:blipFill>
          <a:blip r:embed="rId2"/>
          <a:stretch>
            <a:fillRect/>
          </a:stretch>
        </p:blipFill>
        <p:spPr>
          <a:xfrm>
            <a:off x="4724400" y="3581400"/>
            <a:ext cx="3810000" cy="2771775"/>
          </a:xfrm>
          <a:prstGeom prst="rect">
            <a:avLst/>
          </a:prstGeom>
        </p:spPr>
      </p:pic>
      <p:sp>
        <p:nvSpPr>
          <p:cNvPr id="5" name="TextBox 4"/>
          <p:cNvSpPr txBox="1">
            <a:spLocks/>
          </p:cNvSpPr>
          <p:nvPr/>
        </p:nvSpPr>
        <p:spPr>
          <a:xfrm>
            <a:off x="457200" y="5410200"/>
            <a:ext cx="4038600" cy="646331"/>
          </a:xfrm>
          <a:prstGeom prst="rect">
            <a:avLst/>
          </a:prstGeom>
          <a:noFill/>
        </p:spPr>
        <p:txBody>
          <a:bodyPr wrap="square" rtlCol="0">
            <a:spAutoFit/>
          </a:bodyPr>
          <a:lstStyle/>
          <a:p>
            <a:r>
              <a:rPr lang="en-US" dirty="0">
                <a:solidFill>
                  <a:srgbClr val="FF0000"/>
                </a:solidFill>
                <a:uFillTx/>
              </a:rPr>
              <a:t>https://www.youtube.com/watch?v=_UwexvaCMWA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uFillTx/>
            </a:endParaRPr>
          </a:p>
        </p:txBody>
      </p:sp>
      <p:pic>
        <p:nvPicPr>
          <p:cNvPr id="1026" name="Picture 2"/>
          <p:cNvPicPr>
            <a:picLocks noGrp="1" noChangeAspect="1" noChangeArrowheads="1"/>
          </p:cNvPicPr>
          <p:nvPr>
            <p:ph idx="1"/>
          </p:nvPr>
        </p:nvPicPr>
        <p:blipFill>
          <a:blip r:embed="rId2"/>
          <a:srcRect/>
          <a:stretch>
            <a:fillRect/>
          </a:stretch>
        </p:blipFill>
        <p:spPr bwMode="auto">
          <a:xfrm>
            <a:off x="228596" y="1600200"/>
            <a:ext cx="8845240" cy="4572000"/>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Nuclear Energy</a:t>
            </a:r>
          </a:p>
        </p:txBody>
      </p:sp>
      <p:sp>
        <p:nvSpPr>
          <p:cNvPr id="3" name="Content Placeholder 2"/>
          <p:cNvSpPr>
            <a:spLocks noGrp="1"/>
          </p:cNvSpPr>
          <p:nvPr>
            <p:ph idx="1"/>
          </p:nvPr>
        </p:nvSpPr>
        <p:spPr/>
        <p:txBody>
          <a:bodyPr/>
          <a:lstStyle/>
          <a:p>
            <a:r>
              <a:rPr lang="en-US" dirty="0" smtClean="0">
                <a:uFillTx/>
              </a:rPr>
              <a:t>Nuclear power plants do not release pollution into the air. But their wastes are dangerous and must be stored in special places.</a:t>
            </a:r>
            <a:endParaRPr lang="en-US" dirty="0">
              <a:uFillTx/>
            </a:endParaRPr>
          </a:p>
        </p:txBody>
      </p:sp>
      <p:pic>
        <p:nvPicPr>
          <p:cNvPr id="4" name="Picture 3"/>
          <p:cNvPicPr>
            <a:picLocks noChangeAspect="1"/>
          </p:cNvPicPr>
          <p:nvPr/>
        </p:nvPicPr>
        <p:blipFill>
          <a:blip r:embed="rId2"/>
          <a:stretch>
            <a:fillRect/>
          </a:stretch>
        </p:blipFill>
        <p:spPr>
          <a:xfrm>
            <a:off x="4343400" y="3366690"/>
            <a:ext cx="4032320" cy="30175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Fossil Fuels</a:t>
            </a:r>
            <a:endParaRPr lang="en-US" dirty="0">
              <a:uFillTx/>
            </a:endParaRPr>
          </a:p>
        </p:txBody>
      </p:sp>
      <p:sp>
        <p:nvSpPr>
          <p:cNvPr id="3" name="Content Placeholder 2"/>
          <p:cNvSpPr>
            <a:spLocks noGrp="1"/>
          </p:cNvSpPr>
          <p:nvPr>
            <p:ph idx="1"/>
          </p:nvPr>
        </p:nvSpPr>
        <p:spPr/>
        <p:txBody>
          <a:bodyPr/>
          <a:lstStyle/>
          <a:p>
            <a:r>
              <a:rPr lang="en-US" dirty="0" smtClean="0">
                <a:uFillTx/>
              </a:rPr>
              <a:t>Coal, oil, and natural gas are also nonrenewable energy sources.</a:t>
            </a:r>
          </a:p>
          <a:p>
            <a:endParaRPr lang="en-US" dirty="0">
              <a:uFillTx/>
            </a:endParaRPr>
          </a:p>
          <a:p>
            <a:r>
              <a:rPr lang="en-US" dirty="0" smtClean="0">
                <a:uFillTx/>
              </a:rPr>
              <a:t>They are called fossil fuels because they are made from the remains of organisms that lived long ago.</a:t>
            </a:r>
            <a:endParaRPr lang="en-US" dirty="0">
              <a:uFillTx/>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Fossil Fuels</a:t>
            </a:r>
          </a:p>
        </p:txBody>
      </p:sp>
      <p:sp>
        <p:nvSpPr>
          <p:cNvPr id="3" name="Content Placeholder 2"/>
          <p:cNvSpPr>
            <a:spLocks noGrp="1"/>
          </p:cNvSpPr>
          <p:nvPr>
            <p:ph idx="1"/>
          </p:nvPr>
        </p:nvSpPr>
        <p:spPr/>
        <p:txBody>
          <a:bodyPr/>
          <a:lstStyle/>
          <a:p>
            <a:r>
              <a:rPr lang="en-US" dirty="0" smtClean="0">
                <a:uFillTx/>
              </a:rPr>
              <a:t>Coal forms from plants. </a:t>
            </a:r>
            <a:r>
              <a:rPr lang="en-US" dirty="0" smtClean="0">
                <a:solidFill>
                  <a:srgbClr val="FF0000"/>
                </a:solidFill>
                <a:uFillTx/>
              </a:rPr>
              <a:t>See page 348</a:t>
            </a:r>
          </a:p>
          <a:p>
            <a:endParaRPr lang="en-US" dirty="0">
              <a:solidFill>
                <a:srgbClr val="FF0000"/>
              </a:solidFill>
              <a:uFillTx/>
            </a:endParaRPr>
          </a:p>
          <a:p>
            <a:r>
              <a:rPr lang="en-US" dirty="0" smtClean="0">
                <a:solidFill>
                  <a:srgbClr val="FF0000"/>
                </a:solidFill>
                <a:uFillTx/>
              </a:rPr>
              <a:t>Go to </a:t>
            </a:r>
            <a:r>
              <a:rPr lang="en-US" dirty="0" err="1" smtClean="0">
                <a:solidFill>
                  <a:srgbClr val="FF0000"/>
                </a:solidFill>
                <a:uFillTx/>
              </a:rPr>
              <a:t>tb</a:t>
            </a:r>
            <a:r>
              <a:rPr lang="en-US" dirty="0" smtClean="0">
                <a:solidFill>
                  <a:srgbClr val="FF0000"/>
                </a:solidFill>
                <a:uFillTx/>
              </a:rPr>
              <a:t> page 348 and get out a highlighter.</a:t>
            </a:r>
            <a:endParaRPr lang="en-US" dirty="0">
              <a:solidFill>
                <a:srgbClr val="FF0000"/>
              </a:solidFill>
              <a:uFillTx/>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Partner read </a:t>
            </a:r>
            <a:r>
              <a:rPr lang="en-US" dirty="0" err="1" smtClean="0">
                <a:uFillTx/>
              </a:rPr>
              <a:t>pg</a:t>
            </a:r>
            <a:r>
              <a:rPr lang="en-US" dirty="0" smtClean="0">
                <a:uFillTx/>
              </a:rPr>
              <a:t> 339</a:t>
            </a:r>
            <a:endParaRPr lang="en-US" dirty="0">
              <a:uFillTx/>
            </a:endParaRPr>
          </a:p>
        </p:txBody>
      </p:sp>
      <p:sp>
        <p:nvSpPr>
          <p:cNvPr id="3" name="Content Placeholder 2"/>
          <p:cNvSpPr>
            <a:spLocks noGrp="1"/>
          </p:cNvSpPr>
          <p:nvPr>
            <p:ph idx="1"/>
          </p:nvPr>
        </p:nvSpPr>
        <p:spPr/>
        <p:txBody>
          <a:bodyPr/>
          <a:lstStyle/>
          <a:p>
            <a:r>
              <a:rPr lang="en-US" dirty="0" smtClean="0">
                <a:uFillTx/>
              </a:rPr>
              <a:t>Oceanographer </a:t>
            </a:r>
            <a:endParaRPr lang="en-US" dirty="0">
              <a:uFillTx/>
            </a:endParaRPr>
          </a:p>
        </p:txBody>
      </p:sp>
      <p:pic>
        <p:nvPicPr>
          <p:cNvPr id="1026" name="Picture 2" descr="C:\Users\JVITALE\AppData\Local\Microsoft\Windows\Temporary Internet Files\Content.IE5\W2SLCG3G\hidden-ocean-underseai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2004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VITALE\AppData\Local\Microsoft\Windows\Temporary Internet Files\Content.IE5\AZ46GRMR\ea5b0b3c0fa7674671d316a139e93fb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672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Lesson 2</a:t>
            </a:r>
            <a:endParaRPr lang="en-US" dirty="0">
              <a:uFillTx/>
            </a:endParaRPr>
          </a:p>
        </p:txBody>
      </p:sp>
      <p:sp>
        <p:nvSpPr>
          <p:cNvPr id="3" name="Content Placeholder 2"/>
          <p:cNvSpPr>
            <a:spLocks noGrp="1"/>
          </p:cNvSpPr>
          <p:nvPr>
            <p:ph idx="1"/>
          </p:nvPr>
        </p:nvSpPr>
        <p:spPr/>
        <p:txBody>
          <a:bodyPr/>
          <a:lstStyle/>
          <a:p>
            <a:r>
              <a:rPr lang="en-US" dirty="0" smtClean="0">
                <a:uFillTx/>
              </a:rPr>
              <a:t>Do the envision it question on </a:t>
            </a:r>
            <a:r>
              <a:rPr lang="en-US" dirty="0" err="1" smtClean="0">
                <a:uFillTx/>
              </a:rPr>
              <a:t>pg</a:t>
            </a:r>
            <a:r>
              <a:rPr lang="en-US" dirty="0" smtClean="0">
                <a:uFillTx/>
              </a:rPr>
              <a:t> 350-351</a:t>
            </a:r>
            <a:endParaRPr lang="en-US" dirty="0">
              <a:uFillTx/>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Pollutants </a:t>
            </a:r>
            <a:endParaRPr lang="en-US" dirty="0">
              <a:uFillTx/>
            </a:endParaRPr>
          </a:p>
        </p:txBody>
      </p:sp>
      <p:sp>
        <p:nvSpPr>
          <p:cNvPr id="3" name="Content Placeholder 2"/>
          <p:cNvSpPr>
            <a:spLocks noGrp="1"/>
          </p:cNvSpPr>
          <p:nvPr>
            <p:ph idx="1"/>
          </p:nvPr>
        </p:nvSpPr>
        <p:spPr/>
        <p:txBody>
          <a:bodyPr/>
          <a:lstStyle/>
          <a:p>
            <a:r>
              <a:rPr lang="en-US" dirty="0" smtClean="0">
                <a:uFillTx/>
              </a:rPr>
              <a:t>Pollutants harms natural resources.</a:t>
            </a:r>
          </a:p>
          <a:p>
            <a:endParaRPr lang="en-US" dirty="0">
              <a:uFillTx/>
            </a:endParaRPr>
          </a:p>
          <a:p>
            <a:r>
              <a:rPr lang="en-US" dirty="0" smtClean="0">
                <a:uFillTx/>
              </a:rPr>
              <a:t>A pollutant is an unwanted substance added to the water, air, or soil.</a:t>
            </a:r>
          </a:p>
          <a:p>
            <a:endParaRPr lang="en-US" dirty="0">
              <a:uFillTx/>
            </a:endParaRPr>
          </a:p>
          <a:p>
            <a:r>
              <a:rPr lang="en-US" dirty="0" smtClean="0">
                <a:uFillTx/>
              </a:rPr>
              <a:t>Pollutants result in pollution.</a:t>
            </a:r>
            <a:endParaRPr lang="en-US" dirty="0">
              <a:uFillTx/>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Pollutants </a:t>
            </a:r>
          </a:p>
        </p:txBody>
      </p:sp>
      <p:sp>
        <p:nvSpPr>
          <p:cNvPr id="3" name="Content Placeholder 2"/>
          <p:cNvSpPr>
            <a:spLocks noGrp="1"/>
          </p:cNvSpPr>
          <p:nvPr>
            <p:ph idx="1"/>
          </p:nvPr>
        </p:nvSpPr>
        <p:spPr/>
        <p:txBody>
          <a:bodyPr/>
          <a:lstStyle/>
          <a:p>
            <a:r>
              <a:rPr lang="en-US" dirty="0" smtClean="0">
                <a:uFillTx/>
              </a:rPr>
              <a:t>Sources of pollutants may be natural such as, a volcanic eruption.</a:t>
            </a:r>
          </a:p>
          <a:p>
            <a:endParaRPr lang="en-US" dirty="0">
              <a:uFillTx/>
            </a:endParaRPr>
          </a:p>
          <a:p>
            <a:r>
              <a:rPr lang="en-US" dirty="0" smtClean="0">
                <a:uFillTx/>
              </a:rPr>
              <a:t>People may also be sources of pollutants</a:t>
            </a:r>
          </a:p>
          <a:p>
            <a:endParaRPr lang="en-US" dirty="0">
              <a:uFillTx/>
            </a:endParaRPr>
          </a:p>
          <a:p>
            <a:r>
              <a:rPr lang="en-US" dirty="0" smtClean="0">
                <a:uFillTx/>
              </a:rPr>
              <a:t>Chemicals that people use to kill insects and weeds may harm other organisms</a:t>
            </a:r>
            <a:endParaRPr lang="en-US" dirty="0">
              <a:uFillTx/>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Pollutants in Air</a:t>
            </a:r>
            <a:endParaRPr lang="en-US" dirty="0">
              <a:uFillTx/>
            </a:endParaRPr>
          </a:p>
        </p:txBody>
      </p:sp>
      <p:sp>
        <p:nvSpPr>
          <p:cNvPr id="3" name="Content Placeholder 2"/>
          <p:cNvSpPr>
            <a:spLocks noGrp="1"/>
          </p:cNvSpPr>
          <p:nvPr>
            <p:ph idx="1"/>
          </p:nvPr>
        </p:nvSpPr>
        <p:spPr/>
        <p:txBody>
          <a:bodyPr/>
          <a:lstStyle/>
          <a:p>
            <a:r>
              <a:rPr lang="en-US" dirty="0" smtClean="0">
                <a:uFillTx/>
              </a:rPr>
              <a:t>Some air pollution is caused by volcanoes and forest fires, which add ash and dust to the air.</a:t>
            </a:r>
          </a:p>
          <a:p>
            <a:endParaRPr lang="en-US" dirty="0" smtClean="0">
              <a:uFillTx/>
            </a:endParaRPr>
          </a:p>
          <a:p>
            <a:r>
              <a:rPr lang="en-US" dirty="0" smtClean="0">
                <a:uFillTx/>
              </a:rPr>
              <a:t>Cars </a:t>
            </a:r>
            <a:r>
              <a:rPr lang="en-US" smtClean="0">
                <a:uFillTx/>
              </a:rPr>
              <a:t>and coal- burning </a:t>
            </a:r>
            <a:r>
              <a:rPr lang="en-US" dirty="0" smtClean="0">
                <a:uFillTx/>
              </a:rPr>
              <a:t>power plants release harmful chemicals into the air</a:t>
            </a:r>
            <a:endParaRPr lang="en-US" dirty="0">
              <a:uFillTx/>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Pollutants in </a:t>
            </a:r>
            <a:r>
              <a:rPr lang="en-US" dirty="0" smtClean="0">
                <a:uFillTx/>
              </a:rPr>
              <a:t>Water</a:t>
            </a:r>
            <a:endParaRPr lang="en-US" dirty="0">
              <a:uFillTx/>
            </a:endParaRPr>
          </a:p>
        </p:txBody>
      </p:sp>
      <p:sp>
        <p:nvSpPr>
          <p:cNvPr id="3" name="Content Placeholder 2"/>
          <p:cNvSpPr>
            <a:spLocks noGrp="1"/>
          </p:cNvSpPr>
          <p:nvPr>
            <p:ph idx="1"/>
          </p:nvPr>
        </p:nvSpPr>
        <p:spPr/>
        <p:txBody>
          <a:bodyPr/>
          <a:lstStyle/>
          <a:p>
            <a:r>
              <a:rPr lang="en-US" dirty="0" smtClean="0">
                <a:uFillTx/>
              </a:rPr>
              <a:t>Water is sometimes polluted by factories that dump harmful chemicals into rivers, lakes, and oceans. These chemicals can harm or kill fish and other plants and animals that live in the water.</a:t>
            </a:r>
          </a:p>
          <a:p>
            <a:endParaRPr lang="en-US" dirty="0" smtClean="0">
              <a:uFillTx/>
            </a:endParaRPr>
          </a:p>
          <a:p>
            <a:r>
              <a:rPr lang="en-US" dirty="0" smtClean="0">
                <a:uFillTx/>
              </a:rPr>
              <a:t>Also if an oil tanker leaks</a:t>
            </a:r>
            <a:endParaRPr lang="en-US" dirty="0">
              <a:uFillTx/>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Pollutants in </a:t>
            </a:r>
            <a:r>
              <a:rPr lang="en-US" dirty="0" smtClean="0">
                <a:uFillTx/>
              </a:rPr>
              <a:t>Soil</a:t>
            </a:r>
            <a:endParaRPr lang="en-US" dirty="0">
              <a:uFillTx/>
            </a:endParaRPr>
          </a:p>
        </p:txBody>
      </p:sp>
      <p:sp>
        <p:nvSpPr>
          <p:cNvPr id="3" name="Content Placeholder 2"/>
          <p:cNvSpPr>
            <a:spLocks noGrp="1"/>
          </p:cNvSpPr>
          <p:nvPr>
            <p:ph idx="1"/>
          </p:nvPr>
        </p:nvSpPr>
        <p:spPr/>
        <p:txBody>
          <a:bodyPr/>
          <a:lstStyle/>
          <a:p>
            <a:r>
              <a:rPr lang="en-US" dirty="0" smtClean="0">
                <a:uFillTx/>
              </a:rPr>
              <a:t>Soil becomes polluted by garbage, litter, and other solid waste.</a:t>
            </a:r>
          </a:p>
          <a:p>
            <a:endParaRPr lang="en-US" dirty="0">
              <a:uFillTx/>
            </a:endParaRPr>
          </a:p>
          <a:p>
            <a:r>
              <a:rPr lang="en-US" dirty="0" smtClean="0">
                <a:uFillTx/>
              </a:rPr>
              <a:t>Garbage dump vs. Garbage landfill see </a:t>
            </a:r>
            <a:r>
              <a:rPr lang="en-US" dirty="0" err="1" smtClean="0">
                <a:uFillTx/>
              </a:rPr>
              <a:t>pg</a:t>
            </a:r>
            <a:r>
              <a:rPr lang="en-US" dirty="0" smtClean="0">
                <a:uFillTx/>
              </a:rPr>
              <a:t> 353</a:t>
            </a:r>
          </a:p>
          <a:p>
            <a:endParaRPr lang="en-US" dirty="0">
              <a:uFillTx/>
            </a:endParaRPr>
          </a:p>
          <a:p>
            <a:r>
              <a:rPr lang="en-US" dirty="0" smtClean="0">
                <a:uFillTx/>
              </a:rPr>
              <a:t>Litter is when people throw trash and garbage onto the ground. This can be harmful to many animals and spread germs.</a:t>
            </a:r>
            <a:endParaRPr lang="en-US" dirty="0">
              <a:uFillTx/>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Time to </a:t>
            </a:r>
            <a:r>
              <a:rPr lang="en-US" smtClean="0">
                <a:uFillTx/>
              </a:rPr>
              <a:t>Highlight it!!!!!!!!!!!!!!!!!!!</a:t>
            </a:r>
            <a:endParaRPr lang="en-US">
              <a:uFillTx/>
            </a:endParaRPr>
          </a:p>
        </p:txBody>
      </p:sp>
      <p:sp>
        <p:nvSpPr>
          <p:cNvPr id="3" name="Content Placeholder 2"/>
          <p:cNvSpPr>
            <a:spLocks noGrp="1"/>
          </p:cNvSpPr>
          <p:nvPr>
            <p:ph idx="1"/>
          </p:nvPr>
        </p:nvSpPr>
        <p:spPr/>
        <p:txBody>
          <a:bodyPr/>
          <a:lstStyle/>
          <a:p>
            <a:endParaRPr lang="en-US">
              <a:uFillTx/>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uFillTx/>
            </a:endParaRPr>
          </a:p>
        </p:txBody>
      </p:sp>
      <p:pic>
        <p:nvPicPr>
          <p:cNvPr id="4" name="Content Placeholder 3"/>
          <p:cNvPicPr>
            <a:picLocks noGrp="1" noChangeAspect="1"/>
          </p:cNvPicPr>
          <p:nvPr>
            <p:ph idx="1"/>
          </p:nvPr>
        </p:nvPicPr>
        <p:blipFill>
          <a:blip r:embed="rId2"/>
          <a:stretch>
            <a:fillRect/>
          </a:stretch>
        </p:blipFill>
        <p:spPr>
          <a:xfrm>
            <a:off x="12290" y="1219200"/>
            <a:ext cx="9176484" cy="52120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The Big Question pg. 341</a:t>
            </a:r>
            <a:endParaRPr lang="en-US" dirty="0">
              <a:uFillTx/>
            </a:endParaRPr>
          </a:p>
        </p:txBody>
      </p:sp>
      <p:sp>
        <p:nvSpPr>
          <p:cNvPr id="3" name="Content Placeholder 2"/>
          <p:cNvSpPr>
            <a:spLocks noGrp="1"/>
          </p:cNvSpPr>
          <p:nvPr>
            <p:ph idx="1"/>
          </p:nvPr>
        </p:nvSpPr>
        <p:spPr/>
        <p:txBody>
          <a:bodyPr/>
          <a:lstStyle/>
          <a:p>
            <a:endParaRPr lang="en-US" dirty="0">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uFillTx/>
              </a:rPr>
              <a:t>Partner read my planet diary </a:t>
            </a:r>
            <a:r>
              <a:rPr lang="en-US" dirty="0" err="1" smtClean="0">
                <a:uFillTx/>
              </a:rPr>
              <a:t>pg</a:t>
            </a:r>
            <a:r>
              <a:rPr lang="en-US" dirty="0" smtClean="0">
                <a:uFillTx/>
              </a:rPr>
              <a:t> 344 </a:t>
            </a:r>
            <a:endParaRPr lang="en-US" dirty="0">
              <a:uFillTx/>
            </a:endParaRPr>
          </a:p>
        </p:txBody>
      </p:sp>
      <p:sp>
        <p:nvSpPr>
          <p:cNvPr id="3" name="Content Placeholder 2"/>
          <p:cNvSpPr>
            <a:spLocks noGrp="1"/>
          </p:cNvSpPr>
          <p:nvPr>
            <p:ph idx="1"/>
          </p:nvPr>
        </p:nvSpPr>
        <p:spPr/>
        <p:txBody>
          <a:bodyPr/>
          <a:lstStyle/>
          <a:p>
            <a:endParaRPr lang="en-US" dirty="0">
              <a:uFillTx/>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VITALE\AppData\Local\Microsoft\Windows\Temporary Internet Files\Content.IE5\W2SLCG3G\energy_resour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88051"/>
            <a:ext cx="2857500" cy="253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uFillTx/>
              </a:rPr>
              <a:t>Energy Resources</a:t>
            </a:r>
            <a:endParaRPr lang="en-US" dirty="0">
              <a:uFillTx/>
            </a:endParaRPr>
          </a:p>
        </p:txBody>
      </p:sp>
      <p:sp>
        <p:nvSpPr>
          <p:cNvPr id="3" name="Content Placeholder 2"/>
          <p:cNvSpPr>
            <a:spLocks noGrp="1"/>
          </p:cNvSpPr>
          <p:nvPr>
            <p:ph idx="1"/>
          </p:nvPr>
        </p:nvSpPr>
        <p:spPr/>
        <p:txBody>
          <a:bodyPr/>
          <a:lstStyle/>
          <a:p>
            <a:r>
              <a:rPr lang="en-US" dirty="0" smtClean="0">
                <a:uFillTx/>
              </a:rPr>
              <a:t>A resource is something that will meet a need.</a:t>
            </a:r>
          </a:p>
          <a:p>
            <a:pPr lvl="1"/>
            <a:r>
              <a:rPr lang="en-US" dirty="0" smtClean="0">
                <a:uFillTx/>
              </a:rPr>
              <a:t>Energy resource = meets an energy need</a:t>
            </a:r>
          </a:p>
          <a:p>
            <a:pPr lvl="2"/>
            <a:r>
              <a:rPr lang="en-US" dirty="0" smtClean="0">
                <a:uFillTx/>
              </a:rPr>
              <a:t>Example; the sun</a:t>
            </a:r>
          </a:p>
          <a:p>
            <a:pPr lvl="3"/>
            <a:r>
              <a:rPr lang="en-US" dirty="0" smtClean="0">
                <a:uFillTx/>
              </a:rPr>
              <a:t>Sun gives energy like light and heat</a:t>
            </a:r>
          </a:p>
          <a:p>
            <a:pPr lvl="4"/>
            <a:r>
              <a:rPr lang="en-US" dirty="0" smtClean="0">
                <a:uFillTx/>
              </a:rPr>
              <a:t>People use light to make electricity</a:t>
            </a:r>
            <a:endParaRPr lang="en-US" dirty="0">
              <a:uFillTx/>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VITALE\AppData\Local\Microsoft\Windows\Temporary Internet Files\Content.IE5\AZ46GRMR\130561214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671" y="1676400"/>
            <a:ext cx="6503895" cy="4876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uFillTx/>
              </a:rPr>
              <a:t>Another example</a:t>
            </a:r>
            <a:endParaRPr lang="en-US" dirty="0">
              <a:uFillTx/>
            </a:endParaRPr>
          </a:p>
        </p:txBody>
      </p:sp>
      <p:sp>
        <p:nvSpPr>
          <p:cNvPr id="3" name="Content Placeholder 2"/>
          <p:cNvSpPr>
            <a:spLocks noGrp="1"/>
          </p:cNvSpPr>
          <p:nvPr>
            <p:ph idx="1"/>
          </p:nvPr>
        </p:nvSpPr>
        <p:spPr>
          <a:xfrm>
            <a:off x="457200" y="1775191"/>
            <a:ext cx="4114800" cy="4625609"/>
          </a:xfrm>
        </p:spPr>
        <p:txBody>
          <a:bodyPr/>
          <a:lstStyle/>
          <a:p>
            <a:r>
              <a:rPr lang="en-US" dirty="0" smtClean="0">
                <a:uFillTx/>
              </a:rPr>
              <a:t>Trees are an energy resource</a:t>
            </a:r>
          </a:p>
          <a:p>
            <a:pPr lvl="1"/>
            <a:r>
              <a:rPr lang="en-US" dirty="0" smtClean="0">
                <a:uFillTx/>
              </a:rPr>
              <a:t>Trees provide wood</a:t>
            </a:r>
          </a:p>
          <a:p>
            <a:pPr lvl="2"/>
            <a:r>
              <a:rPr lang="en-US" dirty="0" smtClean="0">
                <a:uFillTx/>
              </a:rPr>
              <a:t>Wood produces heat when burns</a:t>
            </a:r>
          </a:p>
          <a:p>
            <a:pPr lvl="3"/>
            <a:r>
              <a:rPr lang="en-US" dirty="0" smtClean="0">
                <a:uFillTx/>
              </a:rPr>
              <a:t>Heats homes</a:t>
            </a:r>
            <a:endParaRPr lang="en-US" dirty="0">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uFillTx/>
              </a:rPr>
              <a:t>Different kinds of energy resources</a:t>
            </a:r>
            <a:endParaRPr lang="en-US" dirty="0">
              <a:uFillTx/>
            </a:endParaRPr>
          </a:p>
        </p:txBody>
      </p:sp>
      <p:sp>
        <p:nvSpPr>
          <p:cNvPr id="3" name="Content Placeholder 2"/>
          <p:cNvSpPr>
            <a:spLocks noGrp="1"/>
          </p:cNvSpPr>
          <p:nvPr>
            <p:ph idx="1"/>
          </p:nvPr>
        </p:nvSpPr>
        <p:spPr/>
        <p:txBody>
          <a:bodyPr/>
          <a:lstStyle/>
          <a:p>
            <a:r>
              <a:rPr lang="en-US" dirty="0" smtClean="0">
                <a:uFillTx/>
              </a:rPr>
              <a:t>There are different kinds of energy resources.</a:t>
            </a:r>
          </a:p>
          <a:p>
            <a:pPr lvl="1"/>
            <a:r>
              <a:rPr lang="en-US" dirty="0" smtClean="0">
                <a:uFillTx/>
              </a:rPr>
              <a:t>Renewable, nonrenewable, and inexhaustible; these are three major types of natural resources</a:t>
            </a:r>
            <a:endParaRPr lang="en-US" dirty="0">
              <a:uFillTx/>
            </a:endParaRPr>
          </a:p>
        </p:txBody>
      </p:sp>
      <p:pic>
        <p:nvPicPr>
          <p:cNvPr id="4" name="Picture 2" descr="C:\Users\JVITALE\AppData\Local\Microsoft\Windows\Temporary Internet Files\Content.IE5\W2SLCG3G\energy_resour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832" y="3352800"/>
            <a:ext cx="3506347" cy="310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uFillTx/>
              </a:rPr>
              <a:t>Partner read </a:t>
            </a:r>
            <a:r>
              <a:rPr lang="en-US" dirty="0" err="1" smtClean="0">
                <a:uFillTx/>
              </a:rPr>
              <a:t>pg</a:t>
            </a:r>
            <a:r>
              <a:rPr lang="en-US" dirty="0" smtClean="0">
                <a:uFillTx/>
              </a:rPr>
              <a:t> 345 and answer question 1</a:t>
            </a:r>
            <a:endParaRPr lang="en-US" dirty="0">
              <a:uFillTx/>
            </a:endParaRPr>
          </a:p>
        </p:txBody>
      </p:sp>
      <p:sp>
        <p:nvSpPr>
          <p:cNvPr id="3" name="Content Placeholder 2"/>
          <p:cNvSpPr>
            <a:spLocks noGrp="1"/>
          </p:cNvSpPr>
          <p:nvPr>
            <p:ph idx="1"/>
          </p:nvPr>
        </p:nvSpPr>
        <p:spPr/>
        <p:txBody>
          <a:bodyPr/>
          <a:lstStyle/>
          <a:p>
            <a:endParaRPr lang="en-US" dirty="0">
              <a:uFillTx/>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uFillTx/>
              </a:rPr>
              <a:t>Partner read </a:t>
            </a:r>
            <a:r>
              <a:rPr lang="en-US" dirty="0" err="1">
                <a:uFillTx/>
              </a:rPr>
              <a:t>pg</a:t>
            </a:r>
            <a:r>
              <a:rPr lang="en-US" dirty="0">
                <a:uFillTx/>
              </a:rPr>
              <a:t> 345 and answer question 1</a:t>
            </a:r>
          </a:p>
        </p:txBody>
      </p:sp>
      <p:sp>
        <p:nvSpPr>
          <p:cNvPr id="3" name="Content Placeholder 2"/>
          <p:cNvSpPr>
            <a:spLocks noGrp="1"/>
          </p:cNvSpPr>
          <p:nvPr>
            <p:ph idx="1"/>
          </p:nvPr>
        </p:nvSpPr>
        <p:spPr/>
        <p:txBody>
          <a:bodyPr/>
          <a:lstStyle/>
          <a:p>
            <a:r>
              <a:rPr lang="en-US" dirty="0" smtClean="0">
                <a:uFillTx/>
              </a:rPr>
              <a:t>Answers.</a:t>
            </a:r>
            <a:endParaRPr lang="en-US" dirty="0">
              <a:uFillTx/>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44789</TotalTime>
  <Words>561</Words>
  <Application>Microsoft Office PowerPoint</Application>
  <PresentationFormat>On-screen Show (4:3)</PresentationFormat>
  <Paragraphs>80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Natural Resources </vt:lpstr>
      <vt:lpstr>Partner read pg 339</vt:lpstr>
      <vt:lpstr>The Big Question pg. 341</vt:lpstr>
      <vt:lpstr>Partner read my planet diary pg 344 </vt:lpstr>
      <vt:lpstr>Energy Resources</vt:lpstr>
      <vt:lpstr>Another example</vt:lpstr>
      <vt:lpstr>Different kinds of energy resources</vt:lpstr>
      <vt:lpstr>Partner read pg 345 and answer question 1</vt:lpstr>
      <vt:lpstr>Partner read pg 345 and answer question 1</vt:lpstr>
      <vt:lpstr>Renewable and Inexhaustible Resources</vt:lpstr>
      <vt:lpstr>Inexhaustible Resources</vt:lpstr>
      <vt:lpstr>Partner read pg 346 answer questions 1 and 2</vt:lpstr>
      <vt:lpstr>Lets read pg 347 together </vt:lpstr>
      <vt:lpstr>Nonrenewable Resources</vt:lpstr>
      <vt:lpstr>Nuclear Energy</vt:lpstr>
      <vt:lpstr>PowerPoint Presentation</vt:lpstr>
      <vt:lpstr>Nuclear Energy</vt:lpstr>
      <vt:lpstr>Fossil Fuels</vt:lpstr>
      <vt:lpstr>Fossil Fuels</vt:lpstr>
      <vt:lpstr>Lesson 2</vt:lpstr>
      <vt:lpstr>Pollutants </vt:lpstr>
      <vt:lpstr>Pollutants </vt:lpstr>
      <vt:lpstr>Pollutants in Air</vt:lpstr>
      <vt:lpstr>Pollutants in Water</vt:lpstr>
      <vt:lpstr>Pollutants in Soil</vt:lpstr>
      <vt:lpstr>Time to Highlight 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 </dc:title>
  <dc:creator>Oem</dc:creator>
  <cp:lastModifiedBy>Oem</cp:lastModifiedBy>
  <cp:revision>21</cp:revision>
  <cp:lastPrinted>2015-11-02T17:08:40Z</cp:lastPrinted>
  <dcterms:created xsi:type="dcterms:W3CDTF">2014-11-20T15:33:47Z</dcterms:created>
  <dcterms:modified xsi:type="dcterms:W3CDTF">2017-10-02T15:35:45Z</dcterms:modified>
</cp:coreProperties>
</file>