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302" r:id="rId22"/>
    <p:sldId id="276" r:id="rId23"/>
    <p:sldId id="303" r:id="rId24"/>
    <p:sldId id="279" r:id="rId25"/>
    <p:sldId id="280" r:id="rId26"/>
    <p:sldId id="281" r:id="rId27"/>
    <p:sldId id="282" r:id="rId28"/>
    <p:sldId id="283" r:id="rId29"/>
    <p:sldId id="277" r:id="rId30"/>
    <p:sldId id="278" r:id="rId31"/>
    <p:sldId id="284" r:id="rId32"/>
    <p:sldId id="285" r:id="rId33"/>
    <p:sldId id="286" r:id="rId34"/>
    <p:sldId id="287" r:id="rId35"/>
    <p:sldId id="288" r:id="rId36"/>
    <p:sldId id="293" r:id="rId37"/>
    <p:sldId id="290" r:id="rId38"/>
    <p:sldId id="291" r:id="rId39"/>
    <p:sldId id="292" r:id="rId40"/>
    <p:sldId id="289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6761C-4812-45A5-A1F1-0ACF4B778A75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1E5AC-6BD9-422B-BF4D-E6F22CD4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47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13FD2-2EB8-48C0-B909-54FC8CA54A2F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6A78E-5EAD-47E7-9B67-0C164F1FC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00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1F464-F16C-4E95-B94B-7BB35A656965}" type="datetime9">
              <a:rPr lang="en-US" smtClean="0"/>
              <a:t>9/10/2018 10:04:07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E1A-6DE2-4C9B-93C0-95CAD05E97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5A26-8835-4EAF-8F46-2FC303980B4F}" type="datetime9">
              <a:rPr lang="en-US" smtClean="0"/>
              <a:t>9/10/2018 10:04:07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E1A-6DE2-4C9B-93C0-95CAD05E9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36FE-E1B8-47AF-AE88-BF84322AE94B}" type="datetime9">
              <a:rPr lang="en-US" smtClean="0"/>
              <a:t>9/10/2018 10:04:07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E1A-6DE2-4C9B-93C0-95CAD05E9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1F10-971F-42C8-B188-740C556065F8}" type="datetime9">
              <a:rPr lang="en-US" smtClean="0"/>
              <a:t>9/10/2018 10:04:07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E1A-6DE2-4C9B-93C0-95CAD05E9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39310-221E-4D16-97DC-3834608360A8}" type="datetime9">
              <a:rPr lang="en-US" smtClean="0"/>
              <a:t>9/10/2018 10:04:07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E1A-6DE2-4C9B-93C0-95CAD05E97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0B92-4384-4729-AF89-BB1A7673CF6C}" type="datetime9">
              <a:rPr lang="en-US" smtClean="0"/>
              <a:t>9/10/2018 10:04:07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E1A-6DE2-4C9B-93C0-95CAD05E9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DE09-B15F-4E5D-80B6-59AE13267067}" type="datetime9">
              <a:rPr lang="en-US" smtClean="0"/>
              <a:t>9/10/2018 10:04:07 AM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E1A-6DE2-4C9B-93C0-95CAD05E9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A5D19-66AC-4DA5-8232-934703646D97}" type="datetime9">
              <a:rPr lang="en-US" smtClean="0"/>
              <a:t>9/10/2018 10:04:07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E1A-6DE2-4C9B-93C0-95CAD05E9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BAB4F-C3C7-4CEF-BA88-EE3DE1D918C2}" type="datetime9">
              <a:rPr lang="en-US" smtClean="0"/>
              <a:t>9/10/2018 10:04:07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E1A-6DE2-4C9B-93C0-95CAD05E9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D6ACE-7C6D-4C52-A8A3-323F536FD73E}" type="datetime9">
              <a:rPr lang="en-US" smtClean="0"/>
              <a:t>9/10/2018 10:04:07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DE1A-6DE2-4C9B-93C0-95CAD05E97D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1B2B0F9-043D-4A33-ACC6-5F27FB949870}" type="datetime9">
              <a:rPr lang="en-US" smtClean="0"/>
              <a:t>9/10/2018 10:04:07 AM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50BDE1A-6DE2-4C9B-93C0-95CAD05E97D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1BDC72-1CFE-4C4E-8602-EF8F1FEB02C4}" type="datetime9">
              <a:rPr lang="en-US" smtClean="0"/>
              <a:t>9/10/2018 10:04:07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50BDE1A-6DE2-4C9B-93C0-95CAD05E97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ENW59poN8Q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ENW59poN8Q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1 Lessons 1-3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3F4AE-2812-469C-AF4F-9E8B0655C6D2}" type="datetime9">
              <a:rPr lang="en-US" smtClean="0">
                <a:ln w="15875"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</a:rPr>
              <a:t>9/10/2018 10:04:07 AM</a:t>
            </a:fld>
            <a:endParaRPr lang="en-US" dirty="0">
              <a:ln w="15875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4344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VITALE\AppData\Local\Microsoft\Windows\Temporary Internet Files\Content.IE5\FTWL31H4\lif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48257"/>
            <a:ext cx="3703320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JVITALE\AppData\Local\Microsoft\Windows\Temporary Internet Files\Content.IE5\5Z89269O\Logo-bi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028" y="3657600"/>
            <a:ext cx="283464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Biosphere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24920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Living things can be found almost everywhere on Earth.</a:t>
            </a:r>
          </a:p>
          <a:p>
            <a:endParaRPr lang="en-US" dirty="0"/>
          </a:p>
          <a:p>
            <a:r>
              <a:rPr lang="en-US" dirty="0" smtClean="0"/>
              <a:t>The part of Earth in which living things are found is the </a:t>
            </a:r>
            <a:r>
              <a:rPr lang="en-US" b="1" u="sng" dirty="0" smtClean="0"/>
              <a:t>biosphere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307B2-E214-4655-AB91-648186584C98}" type="datetime9">
              <a:rPr lang="en-US" smtClean="0"/>
              <a:t>9/10/2018 10:04:09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VITALE\AppData\Local\Microsoft\Windows\Temporary Internet Files\Content.IE5\QR33JX19\tree-295244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4876673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Biosphere </a:t>
            </a:r>
            <a:r>
              <a:rPr lang="en-US" dirty="0" err="1" smtClean="0"/>
              <a:t>con’d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biosphere extends from about 10 kilometers (km) above Earth’s surface and about 10 km below the surface of the ocean.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EBAC-BD26-4A38-8829-7D7BB07DFFD4}" type="datetime9">
              <a:rPr lang="en-US" smtClean="0"/>
              <a:t>9/10/2018 10:04:09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 of Chapter 8.1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your pen or highlighters 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6B76-9D32-472F-9AA4-9FC6BDAE7281}" type="datetime9">
              <a:rPr lang="en-US" smtClean="0"/>
              <a:t>9/10/2018 10:04:09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Ch. 8.2 How does Earth’s surface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 algn="ctr">
              <a:buNone/>
            </a:pPr>
            <a:r>
              <a:rPr lang="en-US" dirty="0" smtClean="0"/>
              <a:t>Partner answer the envision it question on pages 296-297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7E5AA-709F-45DC-A7E9-AB0513B624D8}" type="datetime9">
              <a:rPr lang="en-US" smtClean="0"/>
              <a:t>9/10/2018 10:04:09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Earth’s surface change</a:t>
            </a:r>
          </a:p>
        </p:txBody>
      </p:sp>
      <p:pic>
        <p:nvPicPr>
          <p:cNvPr id="1026" name="Picture 2" descr="C:\Users\JVITALE\AppData\Local\Microsoft\Windows\Temporary Internet Files\Content.IE5\CQF5DH4D\MC900433797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29184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15BAD-DD29-415C-AD90-0AF08492B57F}" type="datetime9">
              <a:rPr lang="en-US" smtClean="0"/>
              <a:t>9/10/2018 10:04:09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Earth’s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section of the lithosphere is called a </a:t>
            </a:r>
            <a:r>
              <a:rPr lang="en-US" b="1" dirty="0" smtClean="0"/>
              <a:t>plate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Several plates are larger than continents. </a:t>
            </a:r>
          </a:p>
          <a:p>
            <a:r>
              <a:rPr lang="en-US" dirty="0" smtClean="0"/>
              <a:t>Earth is not a solid sheet of material. It is broken in to several large sections or plates.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07C0D-DF04-4CAB-92F0-463CE058BB6F}" type="datetime9">
              <a:rPr lang="en-US" smtClean="0"/>
              <a:t>9/10/2018 10:04:09 AM</a:t>
            </a:fld>
            <a:endParaRPr lang="en-US"/>
          </a:p>
        </p:txBody>
      </p:sp>
      <p:pic>
        <p:nvPicPr>
          <p:cNvPr id="5122" name="Picture 2" descr="C:\Users\JVITALE\AppData\Local\Microsoft\Windows\Temporary Internet Files\Content.IE5\F8U1NDP1\Earthsplate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0"/>
            <a:ext cx="469173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3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Earth’s </a:t>
            </a:r>
            <a:r>
              <a:rPr lang="en-US" dirty="0" smtClean="0"/>
              <a:t>Plates </a:t>
            </a:r>
            <a:r>
              <a:rPr lang="en-US" dirty="0" err="1" smtClean="0"/>
              <a:t>con’d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plate may include continents, parts of the ocean floor, or both.</a:t>
            </a:r>
          </a:p>
          <a:p>
            <a:endParaRPr lang="en-US" dirty="0"/>
          </a:p>
          <a:p>
            <a:r>
              <a:rPr lang="en-US" dirty="0" smtClean="0"/>
              <a:t>Earth’s plates move slowly.</a:t>
            </a:r>
          </a:p>
          <a:p>
            <a:endParaRPr lang="en-US" dirty="0"/>
          </a:p>
          <a:p>
            <a:r>
              <a:rPr lang="en-US" dirty="0" smtClean="0"/>
              <a:t>They might move into each other, pull apart, or grind past each other.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FF88-BF09-476D-A74D-D5F1A9E2CA6B}" type="datetime9">
              <a:rPr lang="en-US" smtClean="0"/>
              <a:t>9/10/2018 10:04:09 AM</a:t>
            </a:fld>
            <a:endParaRPr lang="en-US"/>
          </a:p>
        </p:txBody>
      </p:sp>
      <p:pic>
        <p:nvPicPr>
          <p:cNvPr id="2052" name="Picture 4" descr="C:\Users\JVITALE\AppData\Local\Microsoft\Windows\Temporary Internet Files\Content.IE5\B47M9AL6\volcanic-tectonic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53000"/>
            <a:ext cx="403633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8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Partner read </a:t>
            </a:r>
            <a:r>
              <a:rPr lang="en-US" dirty="0" err="1" smtClean="0"/>
              <a:t>pg</a:t>
            </a:r>
            <a:r>
              <a:rPr lang="en-US" dirty="0" smtClean="0"/>
              <a:t> 297 and answer the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4FE1D-D1F5-44F8-940B-BC5F88706071}" type="datetime9">
              <a:rPr lang="en-US" smtClean="0"/>
              <a:t>9/10/2018 10:04:09 AM</a:t>
            </a:fld>
            <a:endParaRPr lang="en-US"/>
          </a:p>
        </p:txBody>
      </p:sp>
      <p:pic>
        <p:nvPicPr>
          <p:cNvPr id="7170" name="Picture 2" descr="C:\Users\JVITALE\AppData\Local\Microsoft\Windows\Temporary Internet Files\Content.IE5\VLKB9YK9\Tectonic_plates-fr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067424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32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over time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Plate movements are small. Less than a cm per year</a:t>
            </a:r>
            <a:r>
              <a:rPr lang="en-US" dirty="0"/>
              <a:t> </a:t>
            </a:r>
            <a:r>
              <a:rPr lang="en-US" dirty="0" smtClean="0"/>
              <a:t>sometimes as much as 24 cm per year.</a:t>
            </a:r>
          </a:p>
          <a:p>
            <a:endParaRPr lang="en-US" dirty="0"/>
          </a:p>
          <a:p>
            <a:r>
              <a:rPr lang="en-US" dirty="0" smtClean="0"/>
              <a:t>These changes can make mountains, and valleys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691D-DD79-4924-8F64-89260AE41A79}" type="datetime9">
              <a:rPr lang="en-US" smtClean="0"/>
              <a:t>9/10/2018 10:04:09 AM</a:t>
            </a:fld>
            <a:endParaRPr lang="en-US"/>
          </a:p>
        </p:txBody>
      </p:sp>
      <p:pic>
        <p:nvPicPr>
          <p:cNvPr id="8194" name="Picture 2" descr="C:\Users\JVITALE\AppData\Local\Microsoft\Windows\Temporary Internet Files\Content.IE5\W2SLCG3G\divergent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1143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VITALE\AppData\Local\Microsoft\Windows\Temporary Internet Files\Content.IE5\FQ22ULOS\Convergent_Boundar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27" y="4495800"/>
            <a:ext cx="3531954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2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over 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en-US" dirty="0" smtClean="0"/>
              <a:t>Generally mountains form, earthquakes occur, and volcanoes erupt in certain places; where plates meet.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FDC26-2EC2-4AF9-A679-3E89AC869E58}" type="datetime9">
              <a:rPr lang="en-US" smtClean="0"/>
              <a:t>9/10/2018 10:04:09 AM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417745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96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as a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 is a system.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u="sng" dirty="0" smtClean="0"/>
              <a:t>system</a:t>
            </a:r>
            <a:r>
              <a:rPr lang="en-US" dirty="0" smtClean="0"/>
              <a:t> is a group of parts that work together.</a:t>
            </a:r>
          </a:p>
          <a:p>
            <a:endParaRPr lang="en-US" dirty="0"/>
          </a:p>
          <a:p>
            <a:r>
              <a:rPr lang="en-US" dirty="0" smtClean="0"/>
              <a:t>Earth’s system is made up of parts called </a:t>
            </a:r>
            <a:r>
              <a:rPr lang="en-US" u="sng" dirty="0" smtClean="0"/>
              <a:t>spheres</a:t>
            </a: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49BE-0B31-4209-99AE-C3D970B39C74}" type="datetime9">
              <a:rPr lang="en-US" smtClean="0"/>
              <a:t>9/10/2018 10:04:07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places where plates meet are called boundaries.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u="sng" dirty="0" smtClean="0"/>
              <a:t>converging boundary </a:t>
            </a:r>
            <a:r>
              <a:rPr lang="en-US" dirty="0" smtClean="0"/>
              <a:t>occurs when two plates move into each other.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u="sng" dirty="0" smtClean="0"/>
              <a:t>spreading plate boundary </a:t>
            </a:r>
            <a:r>
              <a:rPr lang="en-US" dirty="0" smtClean="0"/>
              <a:t>may form when plates move apart from each other</a:t>
            </a:r>
          </a:p>
          <a:p>
            <a:endParaRPr lang="en-US" dirty="0"/>
          </a:p>
          <a:p>
            <a:r>
              <a:rPr lang="en-US" dirty="0" smtClean="0"/>
              <a:t>At a </a:t>
            </a:r>
            <a:r>
              <a:rPr lang="en-US" u="sng" dirty="0" smtClean="0"/>
              <a:t>sliding plate boundary </a:t>
            </a:r>
            <a:r>
              <a:rPr lang="en-US" dirty="0" smtClean="0"/>
              <a:t>two plates slide past each other.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A905-ED19-436C-9660-E8F093833DF9}" type="datetime9">
              <a:rPr lang="en-US" smtClean="0"/>
              <a:t>9/10/2018 10:04:09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Boundaries </a:t>
            </a:r>
            <a:r>
              <a:rPr lang="en-US" dirty="0" err="1" smtClean="0"/>
              <a:t>Con’d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1F10-971F-42C8-B188-740C556065F8}" type="datetime9">
              <a:rPr lang="en-US" smtClean="0"/>
              <a:t>9/10/2018 10:04:09 AM</a:t>
            </a:fld>
            <a:endParaRPr lang="en-US"/>
          </a:p>
        </p:txBody>
      </p:sp>
      <p:pic>
        <p:nvPicPr>
          <p:cNvPr id="11266" name="Picture 2" descr="C:\Users\JVITALE\AppData\Local\Microsoft\Windows\Temporary Internet Files\Content.IE5\B8ITGQT1\volcanoes_earthquakes[1]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460956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0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Boundaries </a:t>
            </a:r>
            <a:r>
              <a:rPr lang="en-US" dirty="0" err="1" smtClean="0"/>
              <a:t>Con’d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a sliding plate boundary two plates move past each other in opposite directions.</a:t>
            </a:r>
          </a:p>
          <a:p>
            <a:endParaRPr lang="en-US" dirty="0"/>
          </a:p>
          <a:p>
            <a:r>
              <a:rPr lang="en-US" dirty="0" smtClean="0"/>
              <a:t>You can see a crack in the land in some places where two plates meet</a:t>
            </a:r>
          </a:p>
          <a:p>
            <a:pPr lvl="1"/>
            <a:r>
              <a:rPr lang="en-US" dirty="0" smtClean="0"/>
              <a:t>This crack is called a </a:t>
            </a:r>
            <a:r>
              <a:rPr lang="en-US" u="sng" dirty="0" smtClean="0"/>
              <a:t>fault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52CF5-DB61-4EB6-AB7B-4B7A3018F978}" type="datetime9">
              <a:rPr lang="en-US" smtClean="0"/>
              <a:t>9/10/2018 10:04:10 AM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00600"/>
            <a:ext cx="4800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7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Andreas fault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1F10-971F-42C8-B188-740C556065F8}" type="datetime9">
              <a:rPr lang="en-US" smtClean="0"/>
              <a:t>9/10/2018 10:04:10 AM</a:t>
            </a:fld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7" y="1774825"/>
            <a:ext cx="6167966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5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Constructive and Destructive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forces change Earth’s surface.</a:t>
            </a:r>
          </a:p>
          <a:p>
            <a:endParaRPr lang="en-US" dirty="0"/>
          </a:p>
          <a:p>
            <a:r>
              <a:rPr lang="en-US" dirty="0" smtClean="0"/>
              <a:t>These changes mostly occur at plate boundaries.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242E-0779-4855-AEBA-33CF605F8B2B}" type="datetime9">
              <a:rPr lang="en-US" smtClean="0"/>
              <a:t>9/10/2018 10:04:11 AM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414528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4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Constructive and Destructive Forces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Constructive forces </a:t>
            </a:r>
            <a:r>
              <a:rPr lang="en-US" dirty="0"/>
              <a:t>– build new features on Earth’s surface.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u="sng" dirty="0" smtClean="0"/>
              <a:t>Destructive forces </a:t>
            </a:r>
            <a:r>
              <a:rPr lang="en-US" dirty="0" smtClean="0"/>
              <a:t>– are forces that wear away or tear down features.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5096-2A0B-44BA-BE13-5B3C63643FB3}" type="datetime9">
              <a:rPr lang="en-US" smtClean="0"/>
              <a:t>9/10/2018 10:04:11 AM</a:t>
            </a:fld>
            <a:endParaRPr lang="en-US"/>
          </a:p>
        </p:txBody>
      </p:sp>
      <p:pic>
        <p:nvPicPr>
          <p:cNvPr id="14338" name="Picture 2" descr="C:\Users\JVITALE\AppData\Local\Microsoft\Windows\Temporary Internet Files\Content.IE5\2W2KZU5T\imag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2672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1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 (Mt.) and Valleys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Constructive forces </a:t>
            </a:r>
            <a:r>
              <a:rPr lang="en-US" dirty="0" smtClean="0"/>
              <a:t>form new </a:t>
            </a:r>
            <a:r>
              <a:rPr lang="en-US" dirty="0" err="1" smtClean="0"/>
              <a:t>mt.</a:t>
            </a:r>
            <a:r>
              <a:rPr lang="en-US" dirty="0" smtClean="0"/>
              <a:t> and valleys.</a:t>
            </a:r>
          </a:p>
          <a:p>
            <a:endParaRPr lang="en-US" dirty="0"/>
          </a:p>
          <a:p>
            <a:r>
              <a:rPr lang="en-US" dirty="0" smtClean="0"/>
              <a:t>Mt. form when Earth’s crust </a:t>
            </a:r>
            <a:r>
              <a:rPr lang="en-US" u="sng" dirty="0" smtClean="0"/>
              <a:t>folds, tilts, and lifts</a:t>
            </a:r>
            <a:r>
              <a:rPr lang="en-US" dirty="0" smtClean="0"/>
              <a:t> as plates collide.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DD81-97D0-4153-A3E3-5065632139DD}" type="datetime9">
              <a:rPr lang="en-US" smtClean="0"/>
              <a:t>9/10/2018 10:04:11 AM</a:t>
            </a:fld>
            <a:endParaRPr lang="en-US"/>
          </a:p>
        </p:txBody>
      </p:sp>
      <p:pic>
        <p:nvPicPr>
          <p:cNvPr id="15364" name="Picture 4" descr="C:\Users\JVITALE\AppData\Local\Microsoft\Windows\Temporary Internet Files\Content.IE5\KZBVN87O\Mineral_King_Valley_0607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4114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14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Valleys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334000" cy="4625609"/>
          </a:xfrm>
        </p:spPr>
        <p:txBody>
          <a:bodyPr/>
          <a:lstStyle/>
          <a:p>
            <a:r>
              <a:rPr lang="en-US" dirty="0" smtClean="0"/>
              <a:t>New valleys can form at </a:t>
            </a:r>
            <a:r>
              <a:rPr lang="en-US" u="sng" dirty="0" smtClean="0"/>
              <a:t>spreading plate boundaries.</a:t>
            </a:r>
          </a:p>
          <a:p>
            <a:endParaRPr lang="en-US" dirty="0"/>
          </a:p>
          <a:p>
            <a:r>
              <a:rPr lang="en-US" dirty="0" smtClean="0"/>
              <a:t>Under the Atlantic Ocean at a spreading plate boundary is the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mid-Atlantic ridge.</a:t>
            </a:r>
          </a:p>
          <a:p>
            <a:endParaRPr lang="en-US" dirty="0"/>
          </a:p>
          <a:p>
            <a:r>
              <a:rPr lang="en-US" dirty="0" smtClean="0"/>
              <a:t>The low area between the plates is a </a:t>
            </a:r>
            <a:r>
              <a:rPr lang="en-US" u="sng" dirty="0" smtClean="0"/>
              <a:t>rift valley.</a:t>
            </a:r>
            <a:endParaRPr lang="en-US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374F-2B8E-4542-8457-B0218D236A87}" type="datetime9">
              <a:rPr lang="en-US" smtClean="0"/>
              <a:t>9/10/2018 10:04:11 AM</a:t>
            </a:fld>
            <a:endParaRPr lang="en-US"/>
          </a:p>
        </p:txBody>
      </p:sp>
      <p:pic>
        <p:nvPicPr>
          <p:cNvPr id="17413" name="Picture 5" descr="C:\Users\JVITALE\AppData\Local\Microsoft\Windows\Temporary Internet Files\Content.IE5\GQV3IZ1J\Mid-atlantic_ridg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3048000" cy="515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8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volcanoes on land </a:t>
            </a:r>
            <a:r>
              <a:rPr lang="en-US" u="sng" dirty="0" smtClean="0"/>
              <a:t>form near converging plate boundaries.</a:t>
            </a:r>
          </a:p>
          <a:p>
            <a:endParaRPr lang="en-US" dirty="0"/>
          </a:p>
          <a:p>
            <a:r>
              <a:rPr lang="en-US" dirty="0" smtClean="0"/>
              <a:t>Magma is hot liquid material </a:t>
            </a:r>
            <a:r>
              <a:rPr lang="en-US" u="sng" dirty="0" smtClean="0"/>
              <a:t>inside</a:t>
            </a:r>
            <a:r>
              <a:rPr lang="en-US" dirty="0" smtClean="0"/>
              <a:t> the earth</a:t>
            </a:r>
          </a:p>
          <a:p>
            <a:endParaRPr lang="en-US" dirty="0"/>
          </a:p>
          <a:p>
            <a:r>
              <a:rPr lang="en-US" dirty="0" smtClean="0"/>
              <a:t>Sometimes the magma is forced to the surface through a weak spot in the lithosphere.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A8A2-A917-48CF-A37C-8B95D71B7A3A}" type="datetime9">
              <a:rPr lang="en-US" smtClean="0"/>
              <a:t>9/10/2018 10:04:11 AM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168974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23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Volcanoes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Volcanoes can form on continents. They can also build from the ocean floor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5BD5-414F-4272-903E-2E7A65F3FFF3}" type="datetime9">
              <a:rPr lang="en-US" smtClean="0"/>
              <a:t>9/10/2018 10:04:11 AM</a:t>
            </a:fld>
            <a:endParaRPr lang="en-US"/>
          </a:p>
        </p:txBody>
      </p:sp>
      <p:pic>
        <p:nvPicPr>
          <p:cNvPr id="16387" name="Picture 3" descr="C:\Users\JVITALE\AppData\Local\Microsoft\Windows\Temporary Internet Files\Content.IE5\MT14OIXN\volcanoPart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3828288" cy="334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JVITALE\AppData\Local\Microsoft\Windows\Temporary Internet Files\Content.IE5\MT14OIXN\Loihi_Volcano_Hawaii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2711"/>
            <a:ext cx="411279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as a </a:t>
            </a:r>
            <a:r>
              <a:rPr lang="en-US" dirty="0" smtClean="0"/>
              <a:t>system </a:t>
            </a:r>
            <a:r>
              <a:rPr lang="en-US" dirty="0" err="1" smtClean="0"/>
              <a:t>con’d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Four major spheres </a:t>
            </a:r>
            <a:r>
              <a:rPr lang="en-US" dirty="0" smtClean="0"/>
              <a:t>of Earth’s system, they are; air, water, land, and all living things.</a:t>
            </a:r>
          </a:p>
          <a:p>
            <a:endParaRPr lang="en-US" dirty="0"/>
          </a:p>
          <a:p>
            <a:r>
              <a:rPr lang="en-US" dirty="0" smtClean="0"/>
              <a:t>There spheres interact because parts of them move into each other.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4A68-774F-43D9-B282-5FFD14804C84}" type="datetime9">
              <a:rPr lang="en-US" smtClean="0"/>
              <a:t>9/10/2018 10:04:07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Earthquakes happen along faults.</a:t>
            </a:r>
          </a:p>
          <a:p>
            <a:endParaRPr lang="en-US" dirty="0"/>
          </a:p>
          <a:p>
            <a:r>
              <a:rPr lang="en-US" dirty="0" smtClean="0"/>
              <a:t>Faults are cracks in Earth’s lithosphere where the surrounding rock has shifted.</a:t>
            </a:r>
          </a:p>
          <a:p>
            <a:endParaRPr lang="en-US" dirty="0"/>
          </a:p>
          <a:p>
            <a:r>
              <a:rPr lang="en-US" dirty="0" smtClean="0"/>
              <a:t>Earthquakes most often occur at faults along plate boundaries.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5CB5-D232-474D-A0DF-F002338C8052}" type="datetime9">
              <a:rPr lang="en-US" smtClean="0"/>
              <a:t>9/10/2018 10:04:11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Highlights! Let HIGHTLIGHT IT!!!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Lesson 2 </a:t>
            </a:r>
            <a:r>
              <a:rPr lang="en-US" dirty="0" err="1" smtClean="0"/>
              <a:t>pg</a:t>
            </a:r>
            <a:r>
              <a:rPr lang="en-US" smtClean="0"/>
              <a:t> 297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19E21-3B2D-41A4-B4C3-ECF02E90A17F}" type="datetime9">
              <a:rPr lang="en-US" smtClean="0"/>
              <a:t>9/10/2018 10:04:11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r>
              <a:rPr lang="en-US" dirty="0" smtClean="0"/>
              <a:t>Minerals </a:t>
            </a:r>
            <a:r>
              <a:rPr lang="en-US" dirty="0" err="1" smtClean="0"/>
              <a:t>pg</a:t>
            </a:r>
            <a:r>
              <a:rPr lang="en-US" dirty="0" smtClean="0"/>
              <a:t> 303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mineral</a:t>
            </a:r>
            <a:r>
              <a:rPr lang="en-US" dirty="0" smtClean="0"/>
              <a:t> is a nonliving, naturally occurring solid that has its own regular arrangement of particles in it.</a:t>
            </a:r>
            <a:endParaRPr lang="en-US" dirty="0"/>
          </a:p>
        </p:txBody>
      </p:sp>
      <p:pic>
        <p:nvPicPr>
          <p:cNvPr id="1026" name="Picture 2" descr="C:\Users\JVITALE\AppData\Local\Microsoft\Windows\Temporary Internet Files\Content.IE5\W2SLCG3G\MC9002413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686" y="3048000"/>
            <a:ext cx="1817827" cy="129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VITALE\AppData\Local\Microsoft\Windows\Temporary Internet Files\Content.IE5\MT14OIXN\MP90038576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3456432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D18E-E02D-479C-A14F-809690281C1B}" type="datetime9">
              <a:rPr lang="en-US" smtClean="0"/>
              <a:t>9/10/2018 10:04:11 AM</a:t>
            </a:fld>
            <a:endParaRPr lang="en-US"/>
          </a:p>
        </p:txBody>
      </p:sp>
      <p:pic>
        <p:nvPicPr>
          <p:cNvPr id="18434" name="Picture 2" descr="C:\Users\JVITALE\AppData\Local\Microsoft\Windows\Temporary Internet Files\Content.IE5\D5NGVCX0\Mineral_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1960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JVITALE\AppData\Local\Microsoft\Windows\Temporary Internet Files\Content.IE5\3U420CZA\mineral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" y="3695395"/>
            <a:ext cx="1752600" cy="166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6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they found?</a:t>
            </a:r>
            <a:endParaRPr lang="en-US" dirty="0"/>
          </a:p>
        </p:txBody>
      </p:sp>
      <p:pic>
        <p:nvPicPr>
          <p:cNvPr id="2050" name="Picture 2" descr="C:\Users\JVITALE\AppData\Local\Microsoft\Windows\Temporary Internet Files\Content.IE5\HSHTRUAB\MC900441428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428" y="2259241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BB0F3-16BB-4488-B995-7368B5C20CEB}" type="datetime9">
              <a:rPr lang="en-US" smtClean="0"/>
              <a:t>9/10/2018 10:04:11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they found?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Minerals are found in soil and rocks.</a:t>
            </a:r>
          </a:p>
          <a:p>
            <a:endParaRPr lang="en-US" dirty="0"/>
          </a:p>
          <a:p>
            <a:r>
              <a:rPr lang="en-US" dirty="0" smtClean="0"/>
              <a:t>Although many different minerals exist, only a </a:t>
            </a:r>
            <a:r>
              <a:rPr lang="en-US" u="sng" dirty="0" smtClean="0"/>
              <a:t>few dozen </a:t>
            </a:r>
            <a:r>
              <a:rPr lang="en-US" dirty="0" smtClean="0"/>
              <a:t>make up most of the rocks on Earth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97A3-9402-4D4C-899C-5B155DFA5BAA}" type="datetime9">
              <a:rPr lang="en-US" smtClean="0"/>
              <a:t>9/10/2018 10:04:11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minerals make?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VITALE\AppData\Local\Microsoft\Windows\Temporary Internet Files\Content.IE5\1SBHFPV7\MP9003210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VITALE\AppData\Local\Microsoft\Windows\Temporary Internet Files\Content.IE5\3589AVO2\MC90029055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09184"/>
            <a:ext cx="1564741" cy="18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VITALE\AppData\Local\Microsoft\Windows\Temporary Internet Files\Content.IE5\AIKURDK1\MP90044835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3654913" cy="24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B7C0-7240-4C15-9CE7-0F4A1C895A54}" type="datetime9">
              <a:rPr lang="en-US" smtClean="0"/>
              <a:t>9/10/2018 10:04:11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minerals </a:t>
            </a:r>
            <a:r>
              <a:rPr lang="en-US" dirty="0" err="1" smtClean="0"/>
              <a:t>pg</a:t>
            </a:r>
            <a:r>
              <a:rPr lang="en-US" dirty="0" smtClean="0"/>
              <a:t> 304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more than 4,000 kinds of minerals.</a:t>
            </a:r>
          </a:p>
          <a:p>
            <a:r>
              <a:rPr lang="en-US" dirty="0" smtClean="0"/>
              <a:t>Certain properties help scientists identify minerals.</a:t>
            </a:r>
          </a:p>
          <a:p>
            <a:endParaRPr lang="en-US" dirty="0"/>
          </a:p>
          <a:p>
            <a:r>
              <a:rPr lang="en-US" dirty="0" smtClean="0"/>
              <a:t>These properties are hardness, luster, color, streak, shape, and magnetism. Sometimes smell.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C4559-4415-4EB6-86CF-B22E42D2DCA0}" type="datetime9">
              <a:rPr lang="en-US" smtClean="0"/>
              <a:t>9/10/2018 10:04:11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Scientists test a mineral’s hardness by finding out how easily it can be scratched.</a:t>
            </a:r>
          </a:p>
          <a:p>
            <a:endParaRPr lang="en-US" dirty="0"/>
          </a:p>
          <a:p>
            <a:r>
              <a:rPr lang="en-US" dirty="0" smtClean="0"/>
              <a:t>Use a chart called the </a:t>
            </a:r>
            <a:r>
              <a:rPr lang="en-US" dirty="0" err="1" smtClean="0"/>
              <a:t>Mohs</a:t>
            </a:r>
            <a:r>
              <a:rPr lang="en-US" dirty="0" smtClean="0"/>
              <a:t> scale.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F275B-41F6-4F83-B620-1BDA66AF1C29}" type="datetime9">
              <a:rPr lang="en-US" smtClean="0"/>
              <a:t>9/10/2018 10:04:11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Moh’s</a:t>
            </a:r>
            <a:r>
              <a:rPr lang="en-US" dirty="0" smtClean="0"/>
              <a:t> Scale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8301893" cy="5385816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8FFC0-71C9-4CC5-A609-D3E04B4A9FFD}" type="datetime9">
              <a:rPr lang="en-US" smtClean="0"/>
              <a:t>9/10/2018 10:04:11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953000" cy="4625609"/>
          </a:xfrm>
        </p:spPr>
        <p:txBody>
          <a:bodyPr/>
          <a:lstStyle/>
          <a:p>
            <a:r>
              <a:rPr lang="en-US" dirty="0" smtClean="0"/>
              <a:t>A mineral with a greater number can scratch all minerals with a lesser number.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DDD-4B2E-4076-AE51-21F97566F8CA}" type="datetime9">
              <a:rPr lang="en-US" smtClean="0"/>
              <a:t>9/10/2018 10:04:11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mixture of water vapor and other gases, as well as particles of matter such as dust that surrounds earth’s surface is called the atmosphere.</a:t>
            </a:r>
          </a:p>
          <a:p>
            <a:endParaRPr lang="en-US" dirty="0"/>
          </a:p>
          <a:p>
            <a:r>
              <a:rPr lang="en-US" dirty="0" smtClean="0"/>
              <a:t>The atmosphere is essential for life on Earth.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9177D-854D-499D-8C8E-95B2B9A9F8EF}" type="datetime9">
              <a:rPr lang="en-US" smtClean="0"/>
              <a:t>9/10/2018 10:04:07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Reread </a:t>
            </a:r>
            <a:r>
              <a:rPr lang="en-US" dirty="0" err="1" smtClean="0"/>
              <a:t>pg</a:t>
            </a:r>
            <a:r>
              <a:rPr lang="en-US" dirty="0" smtClean="0"/>
              <a:t> 304 with your shoulder partner and answer questions 3&amp;4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0951-3E8E-4495-879A-24D8E975259A}" type="datetime9">
              <a:rPr lang="en-US" smtClean="0"/>
              <a:t>9/10/2018 10:04:11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</a:t>
            </a:r>
            <a:r>
              <a:rPr lang="en-US" dirty="0" err="1" smtClean="0"/>
              <a:t>pg</a:t>
            </a:r>
            <a:r>
              <a:rPr lang="en-US" dirty="0" smtClean="0"/>
              <a:t> 305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describes a mineral’s outside appearance.</a:t>
            </a:r>
          </a:p>
          <a:p>
            <a:endParaRPr lang="en-US" dirty="0"/>
          </a:p>
          <a:p>
            <a:r>
              <a:rPr lang="en-US" dirty="0" smtClean="0"/>
              <a:t>Elements that make up a mineral may affect its color</a:t>
            </a:r>
          </a:p>
          <a:p>
            <a:endParaRPr lang="en-US" dirty="0"/>
          </a:p>
          <a:p>
            <a:r>
              <a:rPr lang="en-US" dirty="0" smtClean="0"/>
              <a:t>The element copper gives malachite a green color.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626F-39D4-4A09-AA27-3F10BBA606F1}" type="datetime9">
              <a:rPr lang="en-US" smtClean="0"/>
              <a:t>9/10/2018 10:04:11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4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105400" cy="462560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Streak is the color of a mineral in its powdered form</a:t>
            </a:r>
          </a:p>
          <a:p>
            <a:endParaRPr lang="en-US" dirty="0"/>
          </a:p>
          <a:p>
            <a:r>
              <a:rPr lang="en-US" dirty="0" smtClean="0"/>
              <a:t>To see a mineral’s streak, you rub it on a hard, rough, white surface or black surface. Called a streak plate.</a:t>
            </a:r>
          </a:p>
          <a:p>
            <a:r>
              <a:rPr lang="en-US" dirty="0" smtClean="0">
                <a:hlinkClick r:id="rId3"/>
              </a:rPr>
              <a:t>Streak Plate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powder can be the same as or very different from the mineral’s outside appearance.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15D3F-E67C-4BB1-9FC2-25E63D1DA35E}" type="datetime9">
              <a:rPr lang="en-US" smtClean="0"/>
              <a:t>9/10/2018 10:04:11 AM</a:t>
            </a:fld>
            <a:endParaRPr lang="en-US"/>
          </a:p>
        </p:txBody>
      </p:sp>
      <p:pic>
        <p:nvPicPr>
          <p:cNvPr id="5" name="wENW59poN8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48677" y="2211309"/>
            <a:ext cx="3657600" cy="2057400"/>
          </a:xfrm>
          <a:prstGeom prst="rect">
            <a:avLst/>
          </a:prstGeom>
        </p:spPr>
      </p:pic>
      <p:pic>
        <p:nvPicPr>
          <p:cNvPr id="19459" name="Picture 3" descr="C:\Users\JVITALE\AppData\Local\Microsoft\Windows\Temporary Internet Files\Content.IE5\AIKURDK1\1280px-Streak_plate_with_Pyrite_and_Rhodochrosite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33" y="4343400"/>
            <a:ext cx="301968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4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shape of a mineral’s crystals is not always easy to see</a:t>
            </a:r>
          </a:p>
          <a:p>
            <a:endParaRPr lang="en-US" dirty="0"/>
          </a:p>
          <a:p>
            <a:r>
              <a:rPr lang="en-US" dirty="0" smtClean="0"/>
              <a:t>Some minerals have a definite shape that is helpful for identification.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80FDF-1B9B-4BC8-8E2C-CE8008ABAA3D}" type="datetime9">
              <a:rPr lang="en-US" smtClean="0"/>
              <a:t>9/10/2018 10:04:11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minerals have magnetic properties</a:t>
            </a:r>
          </a:p>
          <a:p>
            <a:endParaRPr lang="en-US" dirty="0"/>
          </a:p>
          <a:p>
            <a:r>
              <a:rPr lang="en-US" dirty="0" err="1" smtClean="0"/>
              <a:t>Pyrrhyotite</a:t>
            </a:r>
            <a:r>
              <a:rPr lang="en-US" dirty="0" smtClean="0"/>
              <a:t> and certain varieties of magnetite are strongly magnetic.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7DAE6-9300-4304-9815-578FCF96F813}" type="datetime9">
              <a:rPr lang="en-US" smtClean="0"/>
              <a:t>9/10/2018 10:04:11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minerals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order to identify an unknown mineral, scientists first make many observations.</a:t>
            </a:r>
          </a:p>
          <a:p>
            <a:endParaRPr lang="en-US" dirty="0" smtClean="0"/>
          </a:p>
          <a:p>
            <a:r>
              <a:rPr lang="en-US" dirty="0" smtClean="0"/>
              <a:t>Then, they compare their observations with charts of known minerals.</a:t>
            </a:r>
          </a:p>
          <a:p>
            <a:endParaRPr lang="en-US" dirty="0" smtClean="0"/>
          </a:p>
          <a:p>
            <a:r>
              <a:rPr lang="en-US" dirty="0" smtClean="0"/>
              <a:t>The chart gives the names and properties of several minerals.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F6FC-2F61-4DA5-91C1-5996D91EAA0B}" type="datetime9">
              <a:rPr lang="en-US" smtClean="0"/>
              <a:t>9/10/2018 10:04:11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significance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common products contain minerals.</a:t>
            </a:r>
          </a:p>
          <a:p>
            <a:endParaRPr lang="en-US" dirty="0"/>
          </a:p>
          <a:p>
            <a:r>
              <a:rPr lang="en-US" dirty="0" smtClean="0"/>
              <a:t>Minerals are the source of metals such as iron, copper, and silver.</a:t>
            </a:r>
          </a:p>
          <a:p>
            <a:endParaRPr lang="en-US" dirty="0"/>
          </a:p>
          <a:p>
            <a:r>
              <a:rPr lang="en-US" dirty="0" smtClean="0"/>
              <a:t>Many minerals are used in foods, medicines, fertilizers, and building materials.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DE1A-E07E-4E21-9D3C-ECD29ED5A4A5}" type="datetime9">
              <a:rPr lang="en-US" smtClean="0"/>
              <a:t>9/10/2018 10:04:11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1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67B56-666D-407E-AC94-198670D4312D}" type="datetime9">
              <a:rPr lang="en-US" smtClean="0"/>
              <a:t>9/10/2018 10:04:11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BD10-7166-412F-87A6-986A121839DA}" type="datetime9">
              <a:rPr lang="en-US" smtClean="0"/>
              <a:t>9/10/2018 10:04:11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other planet in the solar system contains the same mixture of gases that organisms need to live.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8C54-21E8-49E8-A8E4-8911E4DFF4F2}" type="datetime9">
              <a:rPr lang="en-US" smtClean="0"/>
              <a:t>9/10/2018 10:04:07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waters of earth make up the hydrosphere.</a:t>
            </a:r>
          </a:p>
          <a:p>
            <a:endParaRPr lang="en-US" dirty="0"/>
          </a:p>
          <a:p>
            <a:r>
              <a:rPr lang="en-US" dirty="0" smtClean="0"/>
              <a:t>The hydrosphere covers a little less than ¾ of earth’s surface.</a:t>
            </a:r>
          </a:p>
          <a:p>
            <a:endParaRPr lang="en-US" dirty="0"/>
          </a:p>
          <a:p>
            <a:r>
              <a:rPr lang="en-US" dirty="0" smtClean="0"/>
              <a:t>Most of the hydrosphere is ocean water.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DC0C-6A7E-46E5-9601-41666FEB8A71}" type="datetime9">
              <a:rPr lang="en-US" smtClean="0"/>
              <a:t>9/10/2018 10:04:07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Hydrosphere </a:t>
            </a:r>
            <a:r>
              <a:rPr lang="en-US" dirty="0" err="1" smtClean="0"/>
              <a:t>Con’d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hydrosphere also contains fresh water. Most lakes, rivers, streams, and glaciers are fresh water.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Groundwater is rain or melted snow that soaks into the </a:t>
            </a:r>
            <a:r>
              <a:rPr lang="en-US" dirty="0"/>
              <a:t>g</a:t>
            </a:r>
            <a:r>
              <a:rPr lang="en-US" dirty="0" smtClean="0"/>
              <a:t>round. Fresh water is not evenly spread over earth.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CA7DC-E300-4A24-9892-A160AE5F5F45}" type="datetime9">
              <a:rPr lang="en-US" smtClean="0"/>
              <a:t>9/10/2018 10:04:07 AM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7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Lithosphere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solid, rocky outer layer of Earth is the </a:t>
            </a:r>
            <a:r>
              <a:rPr lang="en-US" b="1" u="sng" dirty="0" smtClean="0"/>
              <a:t>lithosphere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lithosphere contains rocks, soils, and minerals.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18EC-81E5-42AA-A464-507809C7F67D}" type="datetime9">
              <a:rPr lang="en-US" smtClean="0"/>
              <a:t>9/10/2018 10:04:07 AM</a:t>
            </a:fld>
            <a:endParaRPr lang="en-US"/>
          </a:p>
        </p:txBody>
      </p:sp>
      <p:pic>
        <p:nvPicPr>
          <p:cNvPr id="4098" name="Picture 2" descr="C:\Users\JVITALE\AppData\Local\Microsoft\Windows\Temporary Internet Files\Content.IE5\AIKURDK1\you_rock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246888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7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Lithosphere </a:t>
            </a:r>
            <a:r>
              <a:rPr lang="en-US" dirty="0" err="1" smtClean="0"/>
              <a:t>con’d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covers the entire surface of E</a:t>
            </a:r>
            <a:r>
              <a:rPr lang="en-US" dirty="0" smtClean="0"/>
              <a:t>arth </a:t>
            </a:r>
            <a:r>
              <a:rPr lang="en-US" dirty="0"/>
              <a:t>and is made up of the continents, islands, and the ocean floors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0AA98-7A15-4CC4-9EFF-F1403785017E}" type="datetime9">
              <a:rPr lang="en-US" smtClean="0"/>
              <a:t>9/10/2018 10:04:08 AM</a:t>
            </a:fld>
            <a:endParaRPr lang="en-US"/>
          </a:p>
        </p:txBody>
      </p:sp>
      <p:pic>
        <p:nvPicPr>
          <p:cNvPr id="1026" name="Picture 2" descr="C:\Users\JVITALE\AppData\Local\Microsoft\Windows\Temporary Internet Files\Content.IE5\225ZWR5D\smiling-planet-earth-cartoon-2-thum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JVITALE\AppData\Local\Microsoft\Windows\Temporary Internet Files\Content.IE5\CQF5DH4D\02_capitao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10" y="3373170"/>
            <a:ext cx="3901440" cy="291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5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155179</TotalTime>
  <Words>1171</Words>
  <Application>Microsoft Office PowerPoint</Application>
  <PresentationFormat>On-screen Show (4:3)</PresentationFormat>
  <Paragraphs>214</Paragraphs>
  <Slides>48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Module</vt:lpstr>
      <vt:lpstr>Chapter 8</vt:lpstr>
      <vt:lpstr>Earth as a system</vt:lpstr>
      <vt:lpstr>Earth as a system con’d</vt:lpstr>
      <vt:lpstr>Atmosphere</vt:lpstr>
      <vt:lpstr>Atmosphere </vt:lpstr>
      <vt:lpstr>Hydrosphere</vt:lpstr>
      <vt:lpstr>Hydrosphere Con’d </vt:lpstr>
      <vt:lpstr>Lithosphere</vt:lpstr>
      <vt:lpstr>Lithosphere con’d</vt:lpstr>
      <vt:lpstr>Biosphere </vt:lpstr>
      <vt:lpstr>Biosphere con’d</vt:lpstr>
      <vt:lpstr>Highlights of Chapter 8.1</vt:lpstr>
      <vt:lpstr>Ch. 8.2 How does Earth’s surface change</vt:lpstr>
      <vt:lpstr>How does Earth’s surface change</vt:lpstr>
      <vt:lpstr>Earth’s Plates</vt:lpstr>
      <vt:lpstr>Earth’s Plates con’d</vt:lpstr>
      <vt:lpstr>Partner read pg 297 and answer the question</vt:lpstr>
      <vt:lpstr>Changes over time  </vt:lpstr>
      <vt:lpstr>Changes over time </vt:lpstr>
      <vt:lpstr>Boundaries </vt:lpstr>
      <vt:lpstr>Boundaries Con’d</vt:lpstr>
      <vt:lpstr>Boundaries Con’d</vt:lpstr>
      <vt:lpstr>San Andreas fault</vt:lpstr>
      <vt:lpstr>Constructive and Destructive Forces</vt:lpstr>
      <vt:lpstr>Constructive and Destructive Forces</vt:lpstr>
      <vt:lpstr>Mountain (Mt.) and Valleys</vt:lpstr>
      <vt:lpstr>Valleys</vt:lpstr>
      <vt:lpstr>Volcanoes</vt:lpstr>
      <vt:lpstr>Volcanoes</vt:lpstr>
      <vt:lpstr>Earthquakes </vt:lpstr>
      <vt:lpstr>Highlights! Let HIGHTLIGHT IT!!!</vt:lpstr>
      <vt:lpstr>Minerals pg 303</vt:lpstr>
      <vt:lpstr>Where are they found?</vt:lpstr>
      <vt:lpstr>Where are they found?</vt:lpstr>
      <vt:lpstr>What does minerals make?</vt:lpstr>
      <vt:lpstr>Properties of minerals pg 304</vt:lpstr>
      <vt:lpstr>Hardness </vt:lpstr>
      <vt:lpstr>Moh’s Scale</vt:lpstr>
      <vt:lpstr>Hardness scale</vt:lpstr>
      <vt:lpstr>Reread pg 304 with your shoulder partner and answer questions 3&amp;4</vt:lpstr>
      <vt:lpstr>Color pg 305</vt:lpstr>
      <vt:lpstr>Streak </vt:lpstr>
      <vt:lpstr>Shape </vt:lpstr>
      <vt:lpstr>Magnetism </vt:lpstr>
      <vt:lpstr>Identifying minerals </vt:lpstr>
      <vt:lpstr>Economic significance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Oem</dc:creator>
  <cp:lastModifiedBy>Oem</cp:lastModifiedBy>
  <cp:revision>68</cp:revision>
  <cp:lastPrinted>2018-09-11T19:21:42Z</cp:lastPrinted>
  <dcterms:created xsi:type="dcterms:W3CDTF">2014-09-29T12:32:22Z</dcterms:created>
  <dcterms:modified xsi:type="dcterms:W3CDTF">2018-09-11T19:22:25Z</dcterms:modified>
</cp:coreProperties>
</file>