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8"/>
  </p:notesMasterIdLst>
  <p:handoutMasterIdLst>
    <p:handoutMasterId r:id="rId49"/>
  </p:handoutMasterIdLst>
  <p:sldIdLst>
    <p:sldId id="256" r:id="rId2"/>
    <p:sldId id="257" r:id="rId3"/>
    <p:sldId id="258" r:id="rId4"/>
    <p:sldId id="259" r:id="rId5"/>
    <p:sldId id="263" r:id="rId6"/>
    <p:sldId id="264" r:id="rId7"/>
    <p:sldId id="265" r:id="rId8"/>
    <p:sldId id="261" r:id="rId9"/>
    <p:sldId id="266" r:id="rId10"/>
    <p:sldId id="262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5" r:id="rId29"/>
    <p:sldId id="284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0288" autoAdjust="0"/>
  </p:normalViewPr>
  <p:slideViewPr>
    <p:cSldViewPr>
      <p:cViewPr varScale="1">
        <p:scale>
          <a:sx n="80" d="100"/>
          <a:sy n="80" d="100"/>
        </p:scale>
        <p:origin x="-152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091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34524D-9D5F-4517-9896-80348F9D59C0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0C4E70-5E80-40EF-8FF7-E23079023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6421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80F106-4E20-4ECD-AC84-5143B935B68E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27C3BD-49D4-45C8-8058-BE4D3D02AD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362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7C3BD-49D4-45C8-8058-BE4D3D02AD9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7136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7C3BD-49D4-45C8-8058-BE4D3D02AD93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799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7090022-8FB2-4E63-9075-7234A9B5212C}" type="datetime1">
              <a:rPr lang="en-US" smtClean="0"/>
              <a:t>9/13/2018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r>
              <a:rPr lang="en-US" smtClean="0"/>
              <a:t>Chapter 4</a:t>
            </a: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00BAF0F-6FBE-4EE1-82F9-1EC9B100D0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A710DB-BCE9-418E-B843-F73B8C0D5BA9}" type="datetime1">
              <a:rPr lang="en-US" smtClean="0"/>
              <a:t>9/13/2018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Chapter 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0BAF0F-6FBE-4EE1-82F9-1EC9B100D0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70122B-591A-486E-A3F0-727351D30633}" type="datetime1">
              <a:rPr lang="en-US" smtClean="0"/>
              <a:t>9/13/2018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Chapter 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0BAF0F-6FBE-4EE1-82F9-1EC9B100D0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476C58-167B-4B67-BEBB-06728AA581E2}" type="datetime1">
              <a:rPr lang="en-US" smtClean="0"/>
              <a:t>9/13/2018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Chapter 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0BAF0F-6FBE-4EE1-82F9-1EC9B100D0B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77A7F7-388E-4013-AEFD-80A335504E05}" type="datetime1">
              <a:rPr lang="en-US" smtClean="0"/>
              <a:t>9/13/2018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Chapter 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0BAF0F-6FBE-4EE1-82F9-1EC9B100D0B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9AFF85-0551-402B-95CC-532DCDA269F0}" type="datetime1">
              <a:rPr lang="en-US" smtClean="0"/>
              <a:t>9/13/2018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Chapter 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0BAF0F-6FBE-4EE1-82F9-1EC9B100D0B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6CCF2F-492E-41BB-99F0-DCF025578AEE}" type="datetime1">
              <a:rPr lang="en-US" smtClean="0"/>
              <a:t>9/13/2018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Chapter 4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0BAF0F-6FBE-4EE1-82F9-1EC9B100D0B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D1F136-A3B7-4967-AF6F-AF968F066591}" type="datetime1">
              <a:rPr lang="en-US" smtClean="0"/>
              <a:t>9/13/2018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Chapter 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0BAF0F-6FBE-4EE1-82F9-1EC9B100D0B1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87C0D6-1C5E-4D36-BFF4-011FBD9CD8DB}" type="datetime1">
              <a:rPr lang="en-US" smtClean="0"/>
              <a:t>9/13/2018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Chapter 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0BAF0F-6FBE-4EE1-82F9-1EC9B100D0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8584B8C8-95DA-4945-B6C8-D0E01D9A5A41}" type="datetime1">
              <a:rPr lang="en-US" smtClean="0"/>
              <a:t>9/13/2018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Chapter 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0BAF0F-6FBE-4EE1-82F9-1EC9B100D0B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CE19CAE-91AB-4D5B-9BEB-989A6BF01AC8}" type="datetime1">
              <a:rPr lang="en-US" smtClean="0"/>
              <a:t>9/13/2018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en-US" smtClean="0"/>
              <a:t>Chapter 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00BAF0F-6FBE-4EE1-82F9-1EC9B100D0B1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3D288E1-BB0E-41C9-B036-95EA93820B3C}" type="datetime1">
              <a:rPr lang="en-US" smtClean="0"/>
              <a:t>9/13/2018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en-US" smtClean="0"/>
              <a:t>Chapter 4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800BAF0F-6FBE-4EE1-82F9-1EC9B100D0B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4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Introduction to cells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888A8-1CD3-4441-A60F-11909ADDD4D2}" type="datetime1">
              <a:rPr lang="en-US" smtClean="0"/>
              <a:t>9/13/2018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4</a:t>
            </a:r>
            <a:endParaRPr lang="en-US"/>
          </a:p>
        </p:txBody>
      </p:sp>
      <p:pic>
        <p:nvPicPr>
          <p:cNvPr id="1026" name="Picture 2" descr="C:\Users\JVITALE\AppData\Local\Microsoft\Windows\Temporary Internet Files\Content.IE5\VLKB9YK9\Eukaryotic_Cell_(animal)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784" y="819912"/>
            <a:ext cx="4220554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3091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 smtClean="0"/>
              <a:t>Glowing Globs My Planet dairy </a:t>
            </a:r>
            <a:r>
              <a:rPr lang="en-US" dirty="0" err="1" smtClean="0"/>
              <a:t>pg</a:t>
            </a:r>
            <a:r>
              <a:rPr lang="en-US" dirty="0" smtClean="0"/>
              <a:t> 130</a:t>
            </a:r>
          </a:p>
          <a:p>
            <a:pPr algn="ctr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Looking inside of a cell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CD2E1-1D62-4146-B9E9-1D1C1CB68E68}" type="datetime1">
              <a:rPr lang="en-US" smtClean="0"/>
              <a:t>9/13/2018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79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kind of cell structure has a different function within a cell.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Lesson 2</a:t>
            </a:r>
            <a:br>
              <a:rPr lang="en-US" smtClean="0"/>
            </a:br>
            <a:r>
              <a:rPr lang="en-US" smtClean="0"/>
              <a:t>How </a:t>
            </a:r>
            <a:r>
              <a:rPr lang="en-US" dirty="0" smtClean="0"/>
              <a:t>Do the Parts of a Cell Work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1FB4A-1F34-46E5-9678-74DA3101EF41}" type="datetime1">
              <a:rPr lang="en-US" smtClean="0"/>
              <a:t>9/13/2018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945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45720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Cell wall </a:t>
            </a:r>
            <a:r>
              <a:rPr lang="en-US" dirty="0" smtClean="0"/>
              <a:t>– is a rigid layer that surrounds the cells of </a:t>
            </a:r>
            <a:r>
              <a:rPr lang="en-US" u="sng" dirty="0" smtClean="0"/>
              <a:t>plants</a:t>
            </a:r>
            <a:r>
              <a:rPr lang="en-US" dirty="0" smtClean="0"/>
              <a:t> and some other organisms.</a:t>
            </a:r>
          </a:p>
          <a:p>
            <a:endParaRPr lang="en-US" dirty="0"/>
          </a:p>
          <a:p>
            <a:r>
              <a:rPr lang="en-US" dirty="0" smtClean="0"/>
              <a:t>A plant’s CW helps protect and support the cell.</a:t>
            </a:r>
          </a:p>
          <a:p>
            <a:endParaRPr lang="en-US" dirty="0"/>
          </a:p>
          <a:p>
            <a:r>
              <a:rPr lang="en-US" dirty="0" smtClean="0"/>
              <a:t>The cells of animals do not have a CW</a:t>
            </a:r>
          </a:p>
          <a:p>
            <a:endParaRPr lang="en-US" dirty="0"/>
          </a:p>
          <a:p>
            <a:r>
              <a:rPr lang="en-US" dirty="0" smtClean="0"/>
              <a:t>Made mostly of cellulose.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Do the Parts of a Cell </a:t>
            </a:r>
            <a:r>
              <a:rPr lang="en-US" dirty="0" smtClean="0"/>
              <a:t>Work</a:t>
            </a:r>
            <a:br>
              <a:rPr lang="en-US" dirty="0" smtClean="0"/>
            </a:br>
            <a:r>
              <a:rPr lang="en-US" dirty="0"/>
              <a:t>	</a:t>
            </a:r>
            <a:r>
              <a:rPr lang="en-US" dirty="0" smtClean="0"/>
              <a:t>Cell wall and Cell membrane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600200"/>
            <a:ext cx="4034895" cy="4800600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C1BE3-8295-4647-AD67-74D0DFD3208C}" type="datetime1">
              <a:rPr lang="en-US" smtClean="0"/>
              <a:t>9/13/2018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434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441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u="sng" dirty="0" smtClean="0"/>
              <a:t>Cell membrane </a:t>
            </a:r>
            <a:r>
              <a:rPr lang="en-US" dirty="0" smtClean="0"/>
              <a:t>– controls which substances pass into and out of a cell</a:t>
            </a:r>
          </a:p>
          <a:p>
            <a:endParaRPr lang="en-US" dirty="0"/>
          </a:p>
          <a:p>
            <a:r>
              <a:rPr lang="en-US" dirty="0" smtClean="0"/>
              <a:t>Everything the cell needs gets through the CM. waste leaves the cells by way of the CM.</a:t>
            </a:r>
          </a:p>
          <a:p>
            <a:endParaRPr lang="en-US" dirty="0"/>
          </a:p>
          <a:p>
            <a:r>
              <a:rPr lang="en-US" dirty="0" smtClean="0"/>
              <a:t>All cells have CMs. In plants the CM is just inside the CW.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Do the Parts of a Cell Work</a:t>
            </a:r>
            <a:br>
              <a:rPr lang="en-US" dirty="0"/>
            </a:br>
            <a:r>
              <a:rPr lang="en-US" dirty="0"/>
              <a:t>	Cell wall and Cell membrane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600200"/>
            <a:ext cx="4187295" cy="4800600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D6B10-886B-4C34-A66A-0921E3A6C96D}" type="datetime1">
              <a:rPr lang="en-US" smtClean="0"/>
              <a:t>9/13/2018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140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 descr="C:\Users\JVITALE\AppData\Local\Microsoft\Windows\Temporary Internet Files\Content.IE5\CU5XSOJ3\OrganelleBDV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057400"/>
            <a:ext cx="3429000" cy="288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4953000" cy="4525963"/>
          </a:xfrm>
        </p:spPr>
        <p:txBody>
          <a:bodyPr/>
          <a:lstStyle/>
          <a:p>
            <a:r>
              <a:rPr lang="en-US" b="1" dirty="0" smtClean="0"/>
              <a:t>Organelles</a:t>
            </a:r>
            <a:r>
              <a:rPr lang="en-US" dirty="0" smtClean="0"/>
              <a:t> carry out specific functions within a cell.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u="sng" dirty="0" smtClean="0"/>
              <a:t>Nucleus</a:t>
            </a:r>
            <a:r>
              <a:rPr lang="en-US" dirty="0" smtClean="0"/>
              <a:t> – largest organelle; oval structure, acts as a cell’s control center.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Organ……..</a:t>
            </a:r>
            <a:r>
              <a:rPr lang="en-US" dirty="0" err="1" smtClean="0"/>
              <a:t>elles</a:t>
            </a:r>
            <a:r>
              <a:rPr lang="en-US" dirty="0" smtClean="0"/>
              <a:t> pg132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23087-1787-45F7-90B2-C8DB6F357376}" type="datetime1">
              <a:rPr lang="en-US" smtClean="0"/>
              <a:t>9/13/2018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278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Chromatin, thin strands of material that fill the nucleus, contains info for directing a cell’s function.</a:t>
            </a:r>
          </a:p>
          <a:p>
            <a:endParaRPr lang="en-US" dirty="0"/>
          </a:p>
          <a:p>
            <a:pPr lvl="1"/>
            <a:r>
              <a:rPr lang="en-US" dirty="0" smtClean="0"/>
              <a:t>Leaf example </a:t>
            </a:r>
            <a:r>
              <a:rPr lang="en-US" dirty="0" err="1" smtClean="0"/>
              <a:t>pg</a:t>
            </a:r>
            <a:r>
              <a:rPr lang="en-US" dirty="0" smtClean="0"/>
              <a:t> 132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Chromatin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3CBD7-FE07-45BA-B86D-1B9D65D25285}" type="datetime1">
              <a:rPr lang="en-US" smtClean="0"/>
              <a:t>9/13/2018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4</a:t>
            </a:r>
            <a:endParaRPr lang="en-US"/>
          </a:p>
        </p:txBody>
      </p:sp>
      <p:pic>
        <p:nvPicPr>
          <p:cNvPr id="7170" name="Picture 2" descr="C:\Users\JVITALE\AppData\Local\Microsoft\Windows\Temporary Internet Files\Content.IE5\I3DEW8AV\chromatinstructurefigure1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962400"/>
            <a:ext cx="39243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JVITALE\AppData\Local\Microsoft\Windows\Temporary Internet Files\Content.IE5\4TWH9UEI\sister_chromatids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733800"/>
            <a:ext cx="2004620" cy="2011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03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JVITALE\AppData\Local\Microsoft\Windows\Temporary Internet Files\Content.IE5\GQV3IZ1J\nucleus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124200"/>
            <a:ext cx="4057652" cy="292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Nucleolus – small, round structure in the nucleus; this is where ribosomes are made.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Nucleolus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FD428-C3D2-40EF-9E6A-755BC2CFA1EC}" type="datetime1">
              <a:rPr lang="en-US" smtClean="0"/>
              <a:t>9/13/2018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4</a:t>
            </a:r>
            <a:endParaRPr lang="en-US"/>
          </a:p>
        </p:txBody>
      </p:sp>
      <p:pic>
        <p:nvPicPr>
          <p:cNvPr id="9219" name="Picture 3" descr="C:\Users\JVITALE\AppData\Local\Microsoft\Windows\Temporary Internet Files\Content.IE5\AIKURDK1\nucleusfigure1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819400"/>
            <a:ext cx="4195931" cy="310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9411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Small round structures in the nucleus is known as the nucleolus.</a:t>
            </a:r>
          </a:p>
          <a:p>
            <a:pPr marL="109728" indent="0">
              <a:buNone/>
            </a:pPr>
            <a:endParaRPr lang="en-US" dirty="0"/>
          </a:p>
          <a:p>
            <a:r>
              <a:rPr lang="en-US" dirty="0" smtClean="0"/>
              <a:t>The nucleolus is where ribosomes are made.</a:t>
            </a:r>
          </a:p>
          <a:p>
            <a:endParaRPr lang="en-US" dirty="0"/>
          </a:p>
          <a:p>
            <a:r>
              <a:rPr lang="en-US" dirty="0" smtClean="0"/>
              <a:t>Ribosomes are small grain-shaped organelles that produce proteins. </a:t>
            </a:r>
          </a:p>
          <a:p>
            <a:endParaRPr lang="en-US" dirty="0"/>
          </a:p>
          <a:p>
            <a:r>
              <a:rPr lang="en-US" dirty="0" smtClean="0"/>
              <a:t>Proteins are important for our cells.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Nucleolus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28B6D-0546-4CD3-8686-581C26E8BA96}" type="datetime1">
              <a:rPr lang="en-US" smtClean="0"/>
              <a:t>9/13/2018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289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JVITALE\AppData\Local\Microsoft\Windows\Temporary Internet Files\Content.IE5\AIKURDK1\Eukaryotic_Cell_(animal)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429000"/>
            <a:ext cx="4642613" cy="301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of a cell consists of a thick clear gel-like fluid know as </a:t>
            </a:r>
            <a:r>
              <a:rPr lang="en-US" b="1" dirty="0" smtClean="0"/>
              <a:t>cytoplasm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b="1" dirty="0" smtClean="0"/>
              <a:t>Cytoplasm</a:t>
            </a:r>
            <a:r>
              <a:rPr lang="en-US" dirty="0" smtClean="0"/>
              <a:t> fills the region between the cell membrane and the nucleus.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Organelles in the Cytoplasm       </a:t>
            </a:r>
            <a:r>
              <a:rPr lang="en-US" dirty="0" err="1" smtClean="0"/>
              <a:t>pg</a:t>
            </a:r>
            <a:r>
              <a:rPr lang="en-US" dirty="0" smtClean="0"/>
              <a:t> 133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34783-CBDB-4A15-8E2D-3051CA8D58B3}" type="datetime1">
              <a:rPr lang="en-US" smtClean="0"/>
              <a:t>9/13/2018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350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3810000" cy="4525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The rod-shaped structures are the </a:t>
            </a:r>
            <a:r>
              <a:rPr lang="en-US" b="1" dirty="0" smtClean="0"/>
              <a:t>Mitochondria</a:t>
            </a:r>
            <a:r>
              <a:rPr lang="en-US" dirty="0" smtClean="0"/>
              <a:t> (known as the powerhouse).</a:t>
            </a:r>
          </a:p>
          <a:p>
            <a:endParaRPr lang="en-US" dirty="0"/>
          </a:p>
          <a:p>
            <a:r>
              <a:rPr lang="en-US" b="1" dirty="0" smtClean="0"/>
              <a:t>Mitochondria</a:t>
            </a:r>
            <a:r>
              <a:rPr lang="en-US" dirty="0" smtClean="0"/>
              <a:t> convert energy stored in food to energy the cell can use to live and function.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Organelles in the Cytoplasm       </a:t>
            </a:r>
            <a:r>
              <a:rPr lang="en-US" dirty="0" err="1"/>
              <a:t>pg</a:t>
            </a:r>
            <a:r>
              <a:rPr lang="en-US" dirty="0"/>
              <a:t> 133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D146A-559B-4F08-B88F-D7DCC124056E}" type="datetime1">
              <a:rPr lang="en-US" smtClean="0"/>
              <a:t>9/13/2018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4</a:t>
            </a:r>
            <a:endParaRPr lang="en-US"/>
          </a:p>
        </p:txBody>
      </p:sp>
      <p:pic>
        <p:nvPicPr>
          <p:cNvPr id="6" name="Picture 3" descr="C:\Users\JVITALE\AppData\Local\Microsoft\Windows\Temporary Internet Files\Content.IE5\RSF7E7C1\mitochondria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009775"/>
            <a:ext cx="4572000" cy="3558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9303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All organisms are made of cells.</a:t>
            </a:r>
          </a:p>
          <a:p>
            <a:endParaRPr lang="en-US" dirty="0"/>
          </a:p>
          <a:p>
            <a:r>
              <a:rPr lang="en-US" dirty="0" smtClean="0"/>
              <a:t>Cells – form the parts of an organism and carry out all of its functions.</a:t>
            </a:r>
          </a:p>
          <a:p>
            <a:endParaRPr lang="en-US" dirty="0"/>
          </a:p>
          <a:p>
            <a:r>
              <a:rPr lang="en-US" dirty="0" smtClean="0"/>
              <a:t>Cells are the basic units of </a:t>
            </a:r>
            <a:r>
              <a:rPr lang="en-US" u="sng" dirty="0" smtClean="0"/>
              <a:t>structure</a:t>
            </a:r>
            <a:r>
              <a:rPr lang="en-US" dirty="0" smtClean="0"/>
              <a:t> and </a:t>
            </a:r>
            <a:r>
              <a:rPr lang="en-US" u="sng" dirty="0" smtClean="0"/>
              <a:t>function</a:t>
            </a:r>
            <a:r>
              <a:rPr lang="en-US" dirty="0" smtClean="0"/>
              <a:t> in living things.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are cells</a:t>
            </a:r>
            <a:r>
              <a:rPr lang="en-US" dirty="0" smtClean="0"/>
              <a:t>? 37.2 Trillion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F5856-2272-43B6-A1B4-4D89EFC81438}" type="datetime1">
              <a:rPr lang="en-US" smtClean="0"/>
              <a:t>9/13/2018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4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486400" y="42672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050" name="Picture 2" descr="C:\Users\JVITALE\AppData\Local\Microsoft\Windows\Temporary Internet Files\Content.IE5\KZBVN87O\Eukaryota_cell_strucutre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9423" y="4267200"/>
            <a:ext cx="2380953" cy="1809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3808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C:\Users\JVITALE\AppData\Local\Microsoft\Windows\Temporary Internet Files\Content.IE5\3589AVO2\Cell_ER_labeled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657600"/>
            <a:ext cx="3299538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maze like passage way is known as the </a:t>
            </a:r>
            <a:r>
              <a:rPr lang="en-US" b="1" dirty="0" smtClean="0"/>
              <a:t>endoplasmic</a:t>
            </a:r>
            <a:r>
              <a:rPr lang="en-US" dirty="0" smtClean="0"/>
              <a:t> </a:t>
            </a:r>
            <a:r>
              <a:rPr lang="en-US" b="1" dirty="0" smtClean="0"/>
              <a:t>reticulum</a:t>
            </a:r>
            <a:r>
              <a:rPr lang="en-US" dirty="0" smtClean="0"/>
              <a:t> or </a:t>
            </a:r>
            <a:r>
              <a:rPr lang="en-US" b="1" dirty="0" smtClean="0"/>
              <a:t>ER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b="1" dirty="0" smtClean="0"/>
              <a:t>ER</a:t>
            </a:r>
            <a:r>
              <a:rPr lang="en-US" dirty="0" smtClean="0"/>
              <a:t> is an organelle with a network of membranes that produces many substances.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Organelles in the Cytoplasm       </a:t>
            </a:r>
            <a:r>
              <a:rPr lang="en-US" dirty="0" err="1"/>
              <a:t>pg</a:t>
            </a:r>
            <a:r>
              <a:rPr lang="en-US" dirty="0"/>
              <a:t> 133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D3C67-C5E4-4B1E-BE9C-63D40DBFA189}" type="datetime1">
              <a:rPr lang="en-US" smtClean="0"/>
              <a:t>9/13/2018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4</a:t>
            </a:r>
            <a:endParaRPr lang="en-US"/>
          </a:p>
        </p:txBody>
      </p:sp>
      <p:pic>
        <p:nvPicPr>
          <p:cNvPr id="10242" name="Picture 2" descr="C:\Users\JVITALE\AppData\Local\Microsoft\Windows\Temporary Internet Files\Content.IE5\ZYIS1WYZ\ER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657600"/>
            <a:ext cx="46101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7276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https://app.discoveryeducation.com/search?Ntt=organelles&amp;N=4294939055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Video: Understanding Cells (10)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68FC2-E08A-4F96-8A1B-677047F311DA}" type="datetime1">
              <a:rPr lang="en-US" smtClean="0"/>
              <a:t>9/13/2018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82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proteins leave the ER they move to a structure that looks like the flattened sacs and tubes.</a:t>
            </a:r>
          </a:p>
          <a:p>
            <a:endParaRPr lang="en-US" dirty="0"/>
          </a:p>
          <a:p>
            <a:r>
              <a:rPr lang="en-US" dirty="0" smtClean="0"/>
              <a:t>You can think of this as the cell’s </a:t>
            </a:r>
            <a:r>
              <a:rPr lang="en-US" u="sng" dirty="0" smtClean="0"/>
              <a:t>warehouse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The </a:t>
            </a:r>
            <a:r>
              <a:rPr lang="en-US" b="1" u="sng" dirty="0" smtClean="0"/>
              <a:t>Golgi apparatus </a:t>
            </a:r>
            <a:r>
              <a:rPr lang="en-US" dirty="0" smtClean="0"/>
              <a:t>receives proteins and other newly formed materials from the ER, packages them, and distributes them to other parts of the cell or to the outside of the cell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Golgi Apparatus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2878" y="-187126"/>
            <a:ext cx="2600325" cy="1762125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9B9FF-AE4F-43A9-9C02-F066718DBBAB}" type="datetime1">
              <a:rPr lang="en-US" smtClean="0"/>
              <a:t>9/13/2018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356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Plant cells often have one or more large water filled sacs floating in the cytoplasm this sac is called a vacuole.</a:t>
            </a:r>
          </a:p>
          <a:p>
            <a:pPr lvl="1"/>
            <a:r>
              <a:rPr lang="en-US" dirty="0" smtClean="0"/>
              <a:t>Stores water, food, or other needed materials</a:t>
            </a:r>
          </a:p>
          <a:p>
            <a:pPr lvl="1"/>
            <a:r>
              <a:rPr lang="en-US" dirty="0" smtClean="0"/>
              <a:t>Can also store waste products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Vacuoles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3505200"/>
            <a:ext cx="5029200" cy="3017520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BE1BA-F4D8-428F-90DE-BEDB75CB3010}" type="datetime1">
              <a:rPr lang="en-US" smtClean="0"/>
              <a:t>9/13/2018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69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JVITALE\AppData\Local\Microsoft\Windows\Temporary Internet Files\Content.IE5\GQV3IZ1J\chloroplastsfigure1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733800"/>
            <a:ext cx="2898648" cy="2724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typical </a:t>
            </a:r>
            <a:r>
              <a:rPr lang="en-US" u="sng" dirty="0" smtClean="0"/>
              <a:t>plant cell </a:t>
            </a:r>
            <a:r>
              <a:rPr lang="en-US" dirty="0" smtClean="0"/>
              <a:t>contains green structures, called chloroplasts, in the cytoplasm.</a:t>
            </a:r>
          </a:p>
          <a:p>
            <a:endParaRPr lang="en-US" dirty="0"/>
          </a:p>
          <a:p>
            <a:r>
              <a:rPr lang="en-US" dirty="0" smtClean="0"/>
              <a:t>A chloroplast captures energy from sunlight and changes it to a form of energy cells can use in making food.</a:t>
            </a:r>
          </a:p>
          <a:p>
            <a:endParaRPr lang="en-US" dirty="0"/>
          </a:p>
          <a:p>
            <a:r>
              <a:rPr lang="en-US" dirty="0" smtClean="0"/>
              <a:t>Animal cells </a:t>
            </a:r>
            <a:r>
              <a:rPr lang="en-US" u="sng" dirty="0" smtClean="0"/>
              <a:t>do not have </a:t>
            </a:r>
            <a:r>
              <a:rPr lang="en-US" dirty="0" smtClean="0"/>
              <a:t>chloroplasts.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Chloroplasts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24543-3EE4-4F3C-AE90-33907F5F23B3}" type="datetime1">
              <a:rPr lang="en-US" smtClean="0"/>
              <a:t>9/13/2018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371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Lysosomes</a:t>
            </a:r>
            <a:r>
              <a:rPr lang="en-US" dirty="0" smtClean="0"/>
              <a:t> contain substances that break down large food particles into smaller ones</a:t>
            </a:r>
          </a:p>
          <a:p>
            <a:endParaRPr lang="en-US" dirty="0"/>
          </a:p>
          <a:p>
            <a:r>
              <a:rPr lang="en-US" dirty="0" smtClean="0"/>
              <a:t>Also break down </a:t>
            </a:r>
            <a:r>
              <a:rPr lang="en-US" u="sng" dirty="0" smtClean="0"/>
              <a:t>old cell parts </a:t>
            </a:r>
            <a:r>
              <a:rPr lang="en-US" dirty="0" smtClean="0"/>
              <a:t>and release the substances so they can be used again.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Lysosomes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870BE-AFC2-4A1E-BC2A-9CE67D9A015A}" type="datetime1">
              <a:rPr lang="en-US" smtClean="0"/>
              <a:t>9/13/2018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4</a:t>
            </a:r>
            <a:endParaRPr lang="en-US"/>
          </a:p>
        </p:txBody>
      </p:sp>
      <p:pic>
        <p:nvPicPr>
          <p:cNvPr id="12290" name="Picture 2" descr="C:\Users\JVITALE\AppData\Local\Microsoft\Windows\Temporary Internet Files\Content.IE5\NH0TM54G\Figure_03_03_07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038600"/>
            <a:ext cx="3316224" cy="1932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JVITALE\AppData\Local\Microsoft\Windows\Temporary Internet Files\Content.IE5\FTWL31H4\06-23[1]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396" y="4191000"/>
            <a:ext cx="3348504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5637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Plants and animals are multicellular, which means “made of many cells.” single-celled organisms are called unicellular.</a:t>
            </a:r>
          </a:p>
          <a:p>
            <a:endParaRPr lang="en-US" dirty="0"/>
          </a:p>
          <a:p>
            <a:r>
              <a:rPr lang="en-US" dirty="0" smtClean="0"/>
              <a:t>In a multicellular organism, the cells often look quite different from one another. They also perform different functions.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do cells work together in an organism?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8F612-C0FC-4D58-9885-07409E4B382E}" type="datetime1">
              <a:rPr lang="en-US" smtClean="0"/>
              <a:t>9/13/2018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489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cells in a multicellular organism must carry out key functions, such as getting oxygen to remain alive.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Specialized cells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EAB8F-DBD3-480C-8FA8-2408122CA69B}" type="datetime1">
              <a:rPr lang="en-US" smtClean="0"/>
              <a:t>9/13/2018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475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In multicellular organisms, cells are organized into tissues, organs, and organ systems.</a:t>
            </a:r>
          </a:p>
          <a:p>
            <a:endParaRPr lang="en-US" dirty="0"/>
          </a:p>
          <a:p>
            <a:r>
              <a:rPr lang="en-US" dirty="0" smtClean="0"/>
              <a:t>A tissue is a group of similar cells that work together to perform a specific function.</a:t>
            </a:r>
          </a:p>
          <a:p>
            <a:endParaRPr lang="en-US" dirty="0" smtClean="0"/>
          </a:p>
          <a:p>
            <a:r>
              <a:rPr lang="en-US" dirty="0" smtClean="0"/>
              <a:t>An organ is made of different kinds of tissues that function together.</a:t>
            </a:r>
          </a:p>
          <a:p>
            <a:endParaRPr lang="en-US" dirty="0" smtClean="0"/>
          </a:p>
          <a:p>
            <a:r>
              <a:rPr lang="en-US" dirty="0" smtClean="0"/>
              <a:t>An organ system is a group of organs that work together to perform a major function.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Cells working together pg139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5D429-B38D-4117-AE12-FA505F4E36E5}" type="datetime1">
              <a:rPr lang="en-US" smtClean="0"/>
              <a:t>9/13/2018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036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Turn to </a:t>
            </a:r>
            <a:r>
              <a:rPr lang="en-US" dirty="0" err="1" smtClean="0"/>
              <a:t>pg</a:t>
            </a:r>
            <a:r>
              <a:rPr lang="en-US" dirty="0" smtClean="0"/>
              <a:t> 122 “Highlights”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A0AE2-F645-4282-B28C-B6479232A5A9}" type="datetime1">
              <a:rPr lang="en-US" smtClean="0"/>
              <a:t>9/13/2018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39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JVITALE\AppData\Local\Microsoft\Windows\Temporary Internet Files\Content.IE5\F8U1NDP1\EukaryoticCellMM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200400"/>
            <a:ext cx="3742944" cy="3358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organism’s functions are the processes that enable it to live, grow, and reproduce.</a:t>
            </a:r>
          </a:p>
          <a:p>
            <a:endParaRPr lang="en-US" dirty="0"/>
          </a:p>
          <a:p>
            <a:r>
              <a:rPr lang="en-US" dirty="0" smtClean="0"/>
              <a:t>Cells are involved in all functions of life.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Cells and structure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34E0E-998C-4661-B9E9-3D1161FD0E1D}" type="datetime1">
              <a:rPr lang="en-US" smtClean="0"/>
              <a:t>9/13/2018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071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Lesson 3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Cell Division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D34DB-7D52-4088-8EEF-A28EA1985F08}" type="datetime1">
              <a:rPr lang="en-US" smtClean="0"/>
              <a:t>9/13/2018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385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Planet Diary Pg140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Science Stats</a:t>
            </a:r>
          </a:p>
          <a:p>
            <a:r>
              <a:rPr lang="en-US" dirty="0" smtClean="0"/>
              <a:t>Cycling 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51B52-EBBE-4E22-9F15-3A41A143D989}" type="datetime1">
              <a:rPr lang="en-US" smtClean="0"/>
              <a:t>9/13/2018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362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 Division </a:t>
            </a:r>
            <a:r>
              <a:rPr lang="en-US" dirty="0" err="1" smtClean="0"/>
              <a:t>pg</a:t>
            </a:r>
            <a:r>
              <a:rPr lang="en-US" dirty="0" smtClean="0"/>
              <a:t> 141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Growth and repair are two functions of cell division.</a:t>
            </a:r>
          </a:p>
          <a:p>
            <a:endParaRPr lang="en-US" dirty="0"/>
          </a:p>
          <a:p>
            <a:r>
              <a:rPr lang="en-US" dirty="0" smtClean="0"/>
              <a:t>Some organisms reproduce simply through cell division.</a:t>
            </a:r>
          </a:p>
          <a:p>
            <a:endParaRPr lang="en-US" dirty="0"/>
          </a:p>
          <a:p>
            <a:r>
              <a:rPr lang="en-US" dirty="0" smtClean="0"/>
              <a:t>Most organisms reproduce when specialized cells from two different parents combine</a:t>
            </a:r>
          </a:p>
          <a:p>
            <a:pPr lvl="1"/>
            <a:r>
              <a:rPr lang="en-US" dirty="0" smtClean="0"/>
              <a:t>This forms new cells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2ACB8-5A67-42CB-910A-C17328AFE1B1}" type="datetime1">
              <a:rPr lang="en-US" smtClean="0"/>
              <a:t>9/13/2018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714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Cell division has more than one function in living things.</a:t>
            </a:r>
          </a:p>
          <a:p>
            <a:pPr lvl="1"/>
            <a:r>
              <a:rPr lang="en-US" dirty="0" smtClean="0"/>
              <a:t>Figure 1 </a:t>
            </a:r>
            <a:r>
              <a:rPr lang="en-US" dirty="0" err="1" smtClean="0"/>
              <a:t>pg</a:t>
            </a:r>
            <a:r>
              <a:rPr lang="en-US" dirty="0" smtClean="0"/>
              <a:t> 141</a:t>
            </a:r>
            <a:endParaRPr lang="en-US" dirty="0"/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Partner read </a:t>
            </a:r>
            <a:r>
              <a:rPr lang="en-US" dirty="0" err="1" smtClean="0">
                <a:solidFill>
                  <a:srgbClr val="FF0000"/>
                </a:solidFill>
              </a:rPr>
              <a:t>pg</a:t>
            </a:r>
            <a:r>
              <a:rPr lang="en-US" dirty="0" smtClean="0">
                <a:solidFill>
                  <a:srgbClr val="FF0000"/>
                </a:solidFill>
              </a:rPr>
              <a:t> 141 look at figure 1 and answer questions 1 &amp; 2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8A888-8274-42FE-857D-6572753037B2}" type="datetime1">
              <a:rPr lang="en-US" smtClean="0"/>
              <a:t>9/13/2018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22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Pg</a:t>
            </a:r>
            <a:r>
              <a:rPr lang="en-US" dirty="0" smtClean="0"/>
              <a:t> 141 Figure 1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</a:t>
            </a:r>
          </a:p>
          <a:p>
            <a:pPr lvl="1"/>
            <a:r>
              <a:rPr lang="en-US" dirty="0" smtClean="0"/>
              <a:t>A – The plant</a:t>
            </a:r>
          </a:p>
          <a:p>
            <a:pPr lvl="1"/>
            <a:r>
              <a:rPr lang="en-US" dirty="0" smtClean="0"/>
              <a:t>B – The elbow</a:t>
            </a:r>
          </a:p>
          <a:p>
            <a:pPr lvl="1"/>
            <a:r>
              <a:rPr lang="en-US" dirty="0" smtClean="0"/>
              <a:t>C – The mother and son animals </a:t>
            </a:r>
          </a:p>
          <a:p>
            <a:r>
              <a:rPr lang="en-US" dirty="0" smtClean="0"/>
              <a:t>2 </a:t>
            </a:r>
          </a:p>
          <a:p>
            <a:pPr lvl="1"/>
            <a:r>
              <a:rPr lang="en-US" dirty="0" smtClean="0"/>
              <a:t>A or C; reproduction and growth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59AC3-21B1-48E1-AF2F-F65C6C9808A6}" type="datetime1">
              <a:rPr lang="en-US" smtClean="0"/>
              <a:t>9/13/2018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063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cell cyc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5038" y="3933824"/>
            <a:ext cx="4267200" cy="292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Happens During the Cell Cycle?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regular sequence of growth and division that cells undergo is known as the </a:t>
            </a:r>
            <a:r>
              <a:rPr lang="en-US" b="1" u="sng" dirty="0" smtClean="0"/>
              <a:t>cell cycle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u="sng" dirty="0" smtClean="0"/>
              <a:t>During the cell cycle, a cell grows, prepares for division, and divides into two new cells, which are called “daughter cells.”</a:t>
            </a:r>
            <a:endParaRPr lang="en-US" u="sng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3F294-A964-40B5-8F40-62CE9DE133FA}" type="datetime1">
              <a:rPr lang="en-US" smtClean="0"/>
              <a:t>9/13/2018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13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cell cyc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733800"/>
            <a:ext cx="4267200" cy="292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Daughter cells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of the daughter cells then begins the cell cycle again.</a:t>
            </a:r>
          </a:p>
          <a:p>
            <a:endParaRPr lang="en-US" dirty="0"/>
          </a:p>
          <a:p>
            <a:r>
              <a:rPr lang="en-US" dirty="0" smtClean="0"/>
              <a:t>The cell cycle consists of three main stages: interphase, mitosis, and cytokinesis.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86325-7132-41BC-8473-FB0B62725250}" type="datetime1">
              <a:rPr lang="en-US" smtClean="0"/>
              <a:t>9/13/2018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807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interphase mitosis and cytokines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173648"/>
            <a:ext cx="3552106" cy="256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Stage 1: Interphase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first stage of the cell cycle is </a:t>
            </a:r>
            <a:r>
              <a:rPr lang="en-US" b="1" dirty="0" smtClean="0"/>
              <a:t>interphase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/>
              <a:t>T</a:t>
            </a:r>
            <a:r>
              <a:rPr lang="en-US" dirty="0" smtClean="0"/>
              <a:t>his stage is the period before cell division. </a:t>
            </a:r>
          </a:p>
          <a:p>
            <a:endParaRPr lang="en-US" dirty="0"/>
          </a:p>
          <a:p>
            <a:r>
              <a:rPr lang="en-US" dirty="0" smtClean="0"/>
              <a:t>During interphase, the cell grows, makes copy of its DNA, and prepares to divide into two cells.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8F0B9-0EBC-40F2-84BA-AAAA1ACEAC9A}" type="datetime1">
              <a:rPr lang="en-US" smtClean="0"/>
              <a:t>9/13/2018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008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Three Parts of Interphase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Growing; cell grows to its full size and produces the organelles it needs.</a:t>
            </a:r>
          </a:p>
          <a:p>
            <a:endParaRPr lang="en-US" dirty="0"/>
          </a:p>
          <a:p>
            <a:r>
              <a:rPr lang="en-US" dirty="0" smtClean="0"/>
              <a:t>Copying DNA;</a:t>
            </a:r>
          </a:p>
          <a:p>
            <a:pPr lvl="1"/>
            <a:r>
              <a:rPr lang="en-US" dirty="0" smtClean="0"/>
              <a:t> cell makes an exact copy of the DNA in its nucleus in a process called </a:t>
            </a:r>
            <a:r>
              <a:rPr lang="en-US" b="1" dirty="0" smtClean="0"/>
              <a:t>replication</a:t>
            </a:r>
            <a:r>
              <a:rPr lang="en-US" dirty="0" smtClean="0"/>
              <a:t>. </a:t>
            </a:r>
          </a:p>
          <a:p>
            <a:pPr lvl="2"/>
            <a:r>
              <a:rPr lang="en-US" dirty="0" smtClean="0"/>
              <a:t>DNA holds all the info that a cell needs to do everything.</a:t>
            </a:r>
          </a:p>
          <a:p>
            <a:pPr lvl="1"/>
            <a:r>
              <a:rPr lang="en-US" dirty="0"/>
              <a:t>W</a:t>
            </a:r>
            <a:r>
              <a:rPr lang="en-US" dirty="0" smtClean="0"/>
              <a:t>ithin the nucleus, DNA and proteins form threadlike structures called chromosomes. </a:t>
            </a:r>
          </a:p>
          <a:p>
            <a:pPr lvl="2"/>
            <a:r>
              <a:rPr lang="en-US" dirty="0" smtClean="0"/>
              <a:t>At the end of replication, the cell contains two identical sets of chromosomes.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B9E99-DAB5-4ECD-AAF1-6FB46B743BEA}" type="datetime1">
              <a:rPr lang="en-US" smtClean="0"/>
              <a:t>9/13/2018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985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Three Parts of Interphase </a:t>
            </a:r>
            <a:r>
              <a:rPr lang="en-US" dirty="0" err="1" smtClean="0"/>
              <a:t>con’d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Preparing for Division; </a:t>
            </a:r>
          </a:p>
          <a:p>
            <a:pPr lvl="1"/>
            <a:r>
              <a:rPr lang="en-US" dirty="0" smtClean="0"/>
              <a:t>once the DNA has replicated, preparation for cell division begins.</a:t>
            </a:r>
          </a:p>
          <a:p>
            <a:pPr lvl="1"/>
            <a:r>
              <a:rPr lang="en-US" dirty="0" smtClean="0"/>
              <a:t>The cell produces structures that will help it to divide into two new cells.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CCD94-4142-4135-B576-19C8D5EB192F}" type="datetime1">
              <a:rPr lang="en-US" smtClean="0"/>
              <a:t>9/13/2018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8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Cells were not seen till the 1600s</a:t>
            </a:r>
          </a:p>
          <a:p>
            <a:endParaRPr lang="en-US" dirty="0"/>
          </a:p>
          <a:p>
            <a:r>
              <a:rPr lang="en-US" dirty="0" smtClean="0"/>
              <a:t>A </a:t>
            </a:r>
            <a:r>
              <a:rPr lang="en-US" u="sng" dirty="0" smtClean="0"/>
              <a:t>Microscope</a:t>
            </a:r>
            <a:r>
              <a:rPr lang="en-US" dirty="0" smtClean="0"/>
              <a:t> is an instrument that makes small objects look larger.</a:t>
            </a:r>
          </a:p>
          <a:p>
            <a:endParaRPr lang="en-US" dirty="0"/>
          </a:p>
          <a:p>
            <a:r>
              <a:rPr lang="en-US" dirty="0" smtClean="0"/>
              <a:t>The cell theory is a widely accepted explanation of the relationship between cells and living things.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 Theory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48747-5B9C-4139-A08B-4DF36E48B062}" type="datetime1">
              <a:rPr lang="en-US" smtClean="0"/>
              <a:t>9/13/2018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4</a:t>
            </a:r>
            <a:endParaRPr lang="en-US"/>
          </a:p>
        </p:txBody>
      </p:sp>
      <p:pic>
        <p:nvPicPr>
          <p:cNvPr id="4098" name="Picture 2" descr="C:\Program Files\Microsoft Office\MEDIA\CAGCAT10\j0305257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04800"/>
            <a:ext cx="1138428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0042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Partner read </a:t>
            </a:r>
            <a:r>
              <a:rPr lang="en-US" dirty="0" err="1" smtClean="0"/>
              <a:t>pg</a:t>
            </a:r>
            <a:r>
              <a:rPr lang="en-US" dirty="0" smtClean="0"/>
              <a:t> 142 answer figure 2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2EDF8-0EB5-441E-A6CF-3D013E73B0B6}" type="datetime1">
              <a:rPr lang="en-US" smtClean="0"/>
              <a:t>9/13/2018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794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2 answers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Sample:</a:t>
            </a:r>
          </a:p>
          <a:p>
            <a:pPr lvl="1"/>
            <a:r>
              <a:rPr lang="en-US" dirty="0" smtClean="0"/>
              <a:t>Grow to full size</a:t>
            </a:r>
          </a:p>
          <a:p>
            <a:pPr lvl="1"/>
            <a:r>
              <a:rPr lang="en-US" dirty="0" smtClean="0"/>
              <a:t>Make more organelles and enzymes</a:t>
            </a:r>
          </a:p>
          <a:p>
            <a:pPr lvl="1"/>
            <a:r>
              <a:rPr lang="en-US" dirty="0" smtClean="0"/>
              <a:t>Copy DNA</a:t>
            </a:r>
          </a:p>
          <a:p>
            <a:pPr lvl="1"/>
            <a:r>
              <a:rPr lang="en-US" dirty="0" smtClean="0"/>
              <a:t>Produce other needed structures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560FB-4D41-46C2-840B-CCED4C38DAA0}" type="datetime1">
              <a:rPr lang="en-US" smtClean="0"/>
              <a:t>9/13/2018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082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Once interphase ends, the second stage of the cell cycle (mitosis) begins.</a:t>
            </a:r>
          </a:p>
          <a:p>
            <a:endParaRPr lang="en-US" dirty="0"/>
          </a:p>
          <a:p>
            <a:r>
              <a:rPr lang="en-US" dirty="0" smtClean="0"/>
              <a:t>During mitosis the cell’s nucleus divides into two new nuclei and one set of DNA is distributed into each daughter cell.</a:t>
            </a:r>
          </a:p>
          <a:p>
            <a:endParaRPr lang="en-US" dirty="0"/>
          </a:p>
          <a:p>
            <a:r>
              <a:rPr lang="en-US" dirty="0" smtClean="0"/>
              <a:t>Mitosis is divided into 4 parts or phases; prophase, metaphase, anaphase, and telophase.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Stage 2: Mitosis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8E5CF-C1F1-4EE8-B60A-9F26EFD62AA9}" type="datetime1">
              <a:rPr lang="en-US" smtClean="0"/>
              <a:t>9/13/2018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652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Image result for cell cyc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667000"/>
            <a:ext cx="4267200" cy="277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441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Prophase</a:t>
            </a:r>
            <a:r>
              <a:rPr lang="en-US" dirty="0" smtClean="0"/>
              <a:t> – the chromosomes condense pairs of centrioles. The pairs move to opposite sides of the nucleus. Spindle fibers form a bridge between the ends of the cell. The nuclear envelope breaks down.</a:t>
            </a:r>
          </a:p>
          <a:p>
            <a:endParaRPr lang="en-US" dirty="0" smtClean="0"/>
          </a:p>
          <a:p>
            <a:r>
              <a:rPr lang="en-US" b="1" dirty="0" smtClean="0"/>
              <a:t>Metaphase</a:t>
            </a:r>
            <a:r>
              <a:rPr lang="en-US" dirty="0" smtClean="0"/>
              <a:t> – each chromosome attaches to a spindle fiber at its centromere.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Stage 2: Mitosis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5A08E-E656-4420-BAEC-C3B68E08D277}" type="datetime1">
              <a:rPr lang="en-US" smtClean="0"/>
              <a:t>9/13/2018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155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Anaphase</a:t>
            </a:r>
            <a:r>
              <a:rPr lang="en-US" dirty="0" smtClean="0"/>
              <a:t> – the centromere of each chromosome splits, pulling the chromatids apart. Each chromatid is now called a chromosome. These chromosomes are drawn by their spindle fibers to opposite ends of the cell. The cell stretches out.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Stage 2: Mitosis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A6C94-8FB8-41C2-84FB-E3B29595D92A}" type="datetime1">
              <a:rPr lang="en-US" smtClean="0"/>
              <a:t>9/13/2018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327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final stage of the cell cycle, (Cytokinesis), completes the process of cell division. Cytokinesis is where the cytoplasm divides.</a:t>
            </a:r>
          </a:p>
          <a:p>
            <a:endParaRPr lang="en-US" dirty="0"/>
          </a:p>
          <a:p>
            <a:r>
              <a:rPr lang="en-US" dirty="0" smtClean="0"/>
              <a:t>Usually starts about the same time as telophase. When completed each daughter cell has the same number of chromosomes</a:t>
            </a:r>
          </a:p>
          <a:p>
            <a:endParaRPr lang="en-US" dirty="0"/>
          </a:p>
          <a:p>
            <a:r>
              <a:rPr lang="en-US" dirty="0" smtClean="0"/>
              <a:t>At the end of </a:t>
            </a:r>
            <a:r>
              <a:rPr lang="en-US" dirty="0" err="1" smtClean="0"/>
              <a:t>cyto</a:t>
            </a:r>
            <a:r>
              <a:rPr lang="en-US" dirty="0" smtClean="0"/>
              <a:t>… beginning of interphase (the cycle) starts again.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Stage 3: Cytokinesis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44A4D-30D8-41A1-B01F-A6544390BDA6}" type="datetime1">
              <a:rPr lang="en-US" smtClean="0"/>
              <a:t>9/13/2018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15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Answer the figure 5 question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Partner read </a:t>
            </a:r>
            <a:r>
              <a:rPr lang="en-US" dirty="0" err="1" smtClean="0"/>
              <a:t>pg</a:t>
            </a:r>
            <a:r>
              <a:rPr lang="en-US" dirty="0" smtClean="0"/>
              <a:t> 146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151D3-7892-4FB7-9A89-F9CF6699E90D}" type="datetime1">
              <a:rPr lang="en-US" smtClean="0"/>
              <a:t>9/13/2018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57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Seeing Cells </a:t>
            </a:r>
            <a:r>
              <a:rPr lang="en-US" dirty="0" err="1" smtClean="0"/>
              <a:t>pg</a:t>
            </a:r>
            <a:r>
              <a:rPr lang="en-US" dirty="0" smtClean="0"/>
              <a:t> 124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English scientist Robert Hooke built his own microscopes and made drawings.</a:t>
            </a:r>
          </a:p>
          <a:p>
            <a:endParaRPr lang="en-US" dirty="0"/>
          </a:p>
          <a:p>
            <a:r>
              <a:rPr lang="en-US" dirty="0" smtClean="0"/>
              <a:t>Anton van </a:t>
            </a:r>
            <a:r>
              <a:rPr lang="en-US" dirty="0" smtClean="0"/>
              <a:t>Leeuwenhoek </a:t>
            </a:r>
            <a:r>
              <a:rPr lang="en-US" dirty="0" smtClean="0"/>
              <a:t>was the first to see living cells through his microscope.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BDAE8-36E5-46C9-9CBB-DAF13D05CAC8}" type="datetime1">
              <a:rPr lang="en-US" smtClean="0"/>
              <a:t>9/13/2018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4</a:t>
            </a:r>
            <a:endParaRPr lang="en-US"/>
          </a:p>
        </p:txBody>
      </p:sp>
      <p:pic>
        <p:nvPicPr>
          <p:cNvPr id="5122" name="Picture 2" descr="C:\Users\JVITALE\AppData\Local\Microsoft\Windows\Temporary Internet Files\Content.IE5\CQF5DH4D\microscope1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733800"/>
            <a:ext cx="1905000" cy="1912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3899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the Cell Theory Says….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cell theory states the following:</a:t>
            </a:r>
          </a:p>
          <a:p>
            <a:pPr lvl="1"/>
            <a:r>
              <a:rPr lang="en-US" dirty="0" smtClean="0"/>
              <a:t>All living things are composed of cells</a:t>
            </a:r>
          </a:p>
          <a:p>
            <a:pPr lvl="1"/>
            <a:r>
              <a:rPr lang="en-US" dirty="0" smtClean="0"/>
              <a:t>Cells are the basic units of structure and function in living things</a:t>
            </a:r>
          </a:p>
          <a:p>
            <a:pPr lvl="1"/>
            <a:r>
              <a:rPr lang="en-US" dirty="0" smtClean="0"/>
              <a:t>All cells are produced from other cells.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8542D-0300-4A17-87FF-AD3A77B6A712}" type="datetime1">
              <a:rPr lang="en-US" smtClean="0"/>
              <a:t>9/13/2018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980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Do Microscopes Work? </a:t>
            </a:r>
            <a:r>
              <a:rPr lang="en-US" dirty="0" err="1" smtClean="0"/>
              <a:t>Pg</a:t>
            </a:r>
            <a:r>
              <a:rPr lang="en-US" dirty="0" smtClean="0"/>
              <a:t> 126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microscopes focus light through lenses to produce a magnified image, and other microscopes use beams of electrons. </a:t>
            </a:r>
          </a:p>
          <a:p>
            <a:endParaRPr lang="en-US" dirty="0"/>
          </a:p>
          <a:p>
            <a:r>
              <a:rPr lang="en-US" dirty="0" smtClean="0"/>
              <a:t>For a microscope to be useful, it must combine two important properties – magnification and resolution.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3A7E5-5608-4C26-8174-6C405F68438E}" type="datetime1">
              <a:rPr lang="en-US" smtClean="0"/>
              <a:t>9/13/2018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92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STOP: Show History of Microscope ppt.</a:t>
            </a:r>
            <a:endParaRPr lang="en-US" dirty="0"/>
          </a:p>
        </p:txBody>
      </p:sp>
      <p:pic>
        <p:nvPicPr>
          <p:cNvPr id="1026" name="Picture 2" descr="C:\Users\JVITALE\AppData\Local\Microsoft\Windows\Temporary Internet Files\Content.IE5\MT14OIXN\MC900432551[1]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143" y="2601262"/>
            <a:ext cx="2285714" cy="2285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EF982-DACE-4AF3-9E3C-EFE3A9D586DD}" type="datetime1">
              <a:rPr lang="en-US" smtClean="0"/>
              <a:t>9/13/2018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473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Magnification and Lenses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90BEA-D644-420D-8094-D7C023F1A53E}" type="datetime1">
              <a:rPr lang="en-US" smtClean="0"/>
              <a:t>9/13/2018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1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115827</TotalTime>
  <Words>1666</Words>
  <Application>Microsoft Office PowerPoint</Application>
  <PresentationFormat>On-screen Show (4:3)</PresentationFormat>
  <Paragraphs>290</Paragraphs>
  <Slides>46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Concourse</vt:lpstr>
      <vt:lpstr>Chapter 4 </vt:lpstr>
      <vt:lpstr>What are cells? 37.2 Trillion </vt:lpstr>
      <vt:lpstr>Cells and structure</vt:lpstr>
      <vt:lpstr>Cell Theory</vt:lpstr>
      <vt:lpstr>Seeing Cells pg 124</vt:lpstr>
      <vt:lpstr>What the Cell Theory Says….</vt:lpstr>
      <vt:lpstr>How Do Microscopes Work? Pg 126</vt:lpstr>
      <vt:lpstr>STOP: Show History of Microscope ppt.</vt:lpstr>
      <vt:lpstr>Magnification and Lenses </vt:lpstr>
      <vt:lpstr>Looking inside of a cell</vt:lpstr>
      <vt:lpstr>Lesson 2 How Do the Parts of a Cell Work</vt:lpstr>
      <vt:lpstr>How Do the Parts of a Cell Work  Cell wall and Cell membrane</vt:lpstr>
      <vt:lpstr>How Do the Parts of a Cell Work  Cell wall and Cell membrane</vt:lpstr>
      <vt:lpstr>Organ……..elles pg132</vt:lpstr>
      <vt:lpstr>Chromatin</vt:lpstr>
      <vt:lpstr>Nucleolus</vt:lpstr>
      <vt:lpstr>Nucleolus</vt:lpstr>
      <vt:lpstr>Organelles in the Cytoplasm       pg 133</vt:lpstr>
      <vt:lpstr>Organelles in the Cytoplasm       pg 133</vt:lpstr>
      <vt:lpstr>Organelles in the Cytoplasm       pg 133</vt:lpstr>
      <vt:lpstr>Video: Understanding Cells (10)</vt:lpstr>
      <vt:lpstr>Golgi Apparatus</vt:lpstr>
      <vt:lpstr>Vacuoles </vt:lpstr>
      <vt:lpstr>Chloroplasts</vt:lpstr>
      <vt:lpstr>Lysosomes</vt:lpstr>
      <vt:lpstr>How do cells work together in an organism?</vt:lpstr>
      <vt:lpstr>Specialized cells </vt:lpstr>
      <vt:lpstr>Cells working together pg139</vt:lpstr>
      <vt:lpstr>Turn to pg 122 “Highlights”</vt:lpstr>
      <vt:lpstr>Lesson 3</vt:lpstr>
      <vt:lpstr>My Planet Diary Pg140</vt:lpstr>
      <vt:lpstr>Cell Division pg 141</vt:lpstr>
      <vt:lpstr>Con’d</vt:lpstr>
      <vt:lpstr>Pg 141 Figure 1 questions</vt:lpstr>
      <vt:lpstr>What Happens During the Cell Cycle?</vt:lpstr>
      <vt:lpstr>Daughter cells</vt:lpstr>
      <vt:lpstr>Stage 1: Interphase</vt:lpstr>
      <vt:lpstr>The Three Parts of Interphase</vt:lpstr>
      <vt:lpstr>The Three Parts of Interphase con’d</vt:lpstr>
      <vt:lpstr>Partner read pg 142 answer figure 2 questions</vt:lpstr>
      <vt:lpstr>Figure 2 answers</vt:lpstr>
      <vt:lpstr>Stage 2: Mitosis</vt:lpstr>
      <vt:lpstr>Stage 2: Mitosis</vt:lpstr>
      <vt:lpstr>Stage 2: Mitosis</vt:lpstr>
      <vt:lpstr>Stage 3: Cytokinesis</vt:lpstr>
      <vt:lpstr>Partner read pg 146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Oem</dc:creator>
  <cp:lastModifiedBy>Oem</cp:lastModifiedBy>
  <cp:revision>71</cp:revision>
  <cp:lastPrinted>2018-09-20T15:29:34Z</cp:lastPrinted>
  <dcterms:created xsi:type="dcterms:W3CDTF">2014-09-25T16:40:59Z</dcterms:created>
  <dcterms:modified xsi:type="dcterms:W3CDTF">2018-09-20T15:31:18Z</dcterms:modified>
</cp:coreProperties>
</file>