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259" r:id="rId3"/>
    <p:sldId id="257" r:id="rId4"/>
    <p:sldId id="258" r:id="rId5"/>
    <p:sldId id="260" r:id="rId6"/>
    <p:sldId id="262" r:id="rId7"/>
    <p:sldId id="261" r:id="rId8"/>
    <p:sldId id="263" r:id="rId9"/>
    <p:sldId id="268" r:id="rId10"/>
    <p:sldId id="267" r:id="rId11"/>
    <p:sldId id="264" r:id="rId12"/>
    <p:sldId id="266" r:id="rId13"/>
    <p:sldId id="265" r:id="rId14"/>
    <p:sldId id="269" r:id="rId15"/>
    <p:sldId id="270" r:id="rId16"/>
    <p:sldId id="271" r:id="rId17"/>
    <p:sldId id="272" r:id="rId18"/>
    <p:sldId id="273" r:id="rId19"/>
    <p:sldId id="278" r:id="rId20"/>
    <p:sldId id="279" r:id="rId21"/>
    <p:sldId id="282" r:id="rId22"/>
    <p:sldId id="280" r:id="rId23"/>
    <p:sldId id="281" r:id="rId24"/>
    <p:sldId id="283" r:id="rId25"/>
    <p:sldId id="289" r:id="rId26"/>
    <p:sldId id="284" r:id="rId27"/>
    <p:sldId id="285" r:id="rId28"/>
    <p:sldId id="286" r:id="rId29"/>
    <p:sldId id="287" r:id="rId30"/>
    <p:sldId id="290" r:id="rId31"/>
    <p:sldId id="292" r:id="rId32"/>
    <p:sldId id="291" r:id="rId33"/>
    <p:sldId id="294" r:id="rId34"/>
    <p:sldId id="293" r:id="rId35"/>
    <p:sldId id="274" r:id="rId36"/>
    <p:sldId id="296" r:id="rId37"/>
    <p:sldId id="297" r:id="rId38"/>
    <p:sldId id="298" r:id="rId39"/>
    <p:sldId id="300" r:id="rId40"/>
    <p:sldId id="275" r:id="rId41"/>
    <p:sldId id="299" r:id="rId42"/>
    <p:sldId id="288" r:id="rId43"/>
    <p:sldId id="301" r:id="rId44"/>
    <p:sldId id="276" r:id="rId45"/>
    <p:sldId id="277"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28EF644-2D2A-43DA-8EF7-FCA16F9DCDD5}" type="datetimeFigureOut">
              <a:rPr lang="en-US" smtClean="0"/>
              <a:t>1/14/2019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0062884-C2BD-4A01-B2AB-5D7C6F75EB06}" type="slidenum">
              <a:rPr lang="en-US" smtClean="0"/>
              <a:t>‹#›</a:t>
            </a:fld>
            <a:endParaRPr lang="en-US" dirty="0"/>
          </a:p>
        </p:txBody>
      </p:sp>
    </p:spTree>
    <p:extLst>
      <p:ext uri="{BB962C8B-B14F-4D97-AF65-F5344CB8AC3E}">
        <p14:creationId xmlns:p14="http://schemas.microsoft.com/office/powerpoint/2010/main" val="369227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EA21738-1537-4B38-B087-5DFE285B05D7}" type="datetimeFigureOut">
              <a:rPr lang="en-US" smtClean="0"/>
              <a:t>1/14/2019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838D943-9E98-4426-A539-892CAD166B11}" type="slidenum">
              <a:rPr lang="en-US" smtClean="0"/>
              <a:t>‹#›</a:t>
            </a:fld>
            <a:endParaRPr lang="en-US" dirty="0"/>
          </a:p>
        </p:txBody>
      </p:sp>
    </p:spTree>
    <p:extLst>
      <p:ext uri="{BB962C8B-B14F-4D97-AF65-F5344CB8AC3E}">
        <p14:creationId xmlns:p14="http://schemas.microsoft.com/office/powerpoint/2010/main" val="53046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8D943-9E98-4426-A539-892CAD166B11}" type="slidenum">
              <a:rPr lang="en-US" smtClean="0"/>
              <a:t>24</a:t>
            </a:fld>
            <a:endParaRPr lang="en-US" dirty="0"/>
          </a:p>
        </p:txBody>
      </p:sp>
    </p:spTree>
    <p:extLst>
      <p:ext uri="{BB962C8B-B14F-4D97-AF65-F5344CB8AC3E}">
        <p14:creationId xmlns:p14="http://schemas.microsoft.com/office/powerpoint/2010/main" val="1056662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47A4D8B-0E47-496C-8A15-D6630E5F267C}" type="datetimeFigureOut">
              <a:rPr lang="en-US" smtClean="0"/>
              <a:t>1/14/2019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72DC3F4-D571-421E-AD91-3E1C93B0403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7A4D8B-0E47-496C-8A15-D6630E5F267C}" type="datetimeFigureOut">
              <a:rPr lang="en-US" smtClean="0"/>
              <a:t>1/14/2019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72DC3F4-D571-421E-AD91-3E1C93B0403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7A4D8B-0E47-496C-8A15-D6630E5F267C}" type="datetimeFigureOut">
              <a:rPr lang="en-US" smtClean="0"/>
              <a:t>1/14/2019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72DC3F4-D571-421E-AD91-3E1C93B0403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7A4D8B-0E47-496C-8A15-D6630E5F267C}" type="datetimeFigureOut">
              <a:rPr lang="en-US" smtClean="0"/>
              <a:t>1/14/2019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72DC3F4-D571-421E-AD91-3E1C93B04031}"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7A4D8B-0E47-496C-8A15-D6630E5F267C}" type="datetimeFigureOut">
              <a:rPr lang="en-US" smtClean="0"/>
              <a:t>1/14/2019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72DC3F4-D571-421E-AD91-3E1C93B04031}"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7A4D8B-0E47-496C-8A15-D6630E5F267C}" type="datetimeFigureOut">
              <a:rPr lang="en-US" smtClean="0"/>
              <a:t>1/14/2019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72DC3F4-D571-421E-AD91-3E1C93B04031}"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7A4D8B-0E47-496C-8A15-D6630E5F267C}" type="datetimeFigureOut">
              <a:rPr lang="en-US" smtClean="0"/>
              <a:t>1/14/2019</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D72DC3F4-D571-421E-AD91-3E1C93B0403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47A4D8B-0E47-496C-8A15-D6630E5F267C}" type="datetimeFigureOut">
              <a:rPr lang="en-US" smtClean="0"/>
              <a:t>1/14/2019</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D72DC3F4-D571-421E-AD91-3E1C93B04031}"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47A4D8B-0E47-496C-8A15-D6630E5F267C}" type="datetimeFigureOut">
              <a:rPr lang="en-US" smtClean="0"/>
              <a:t>1/14/2019</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D72DC3F4-D571-421E-AD91-3E1C93B0403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47A4D8B-0E47-496C-8A15-D6630E5F267C}" type="datetimeFigureOut">
              <a:rPr lang="en-US" smtClean="0"/>
              <a:t>1/14/2019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72DC3F4-D571-421E-AD91-3E1C93B0403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7A4D8B-0E47-496C-8A15-D6630E5F267C}" type="datetimeFigureOut">
              <a:rPr lang="en-US" smtClean="0"/>
              <a:t>1/14/2019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72DC3F4-D571-421E-AD91-3E1C93B04031}"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47A4D8B-0E47-496C-8A15-D6630E5F267C}" type="datetimeFigureOut">
              <a:rPr lang="en-US" smtClean="0"/>
              <a:t>1/14/2019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72DC3F4-D571-421E-AD91-3E1C93B0403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6</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8205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Partner read pgs 196-197 answer the figure 3 and apply it questions.</a:t>
            </a:r>
            <a:endParaRPr lang="en-US" dirty="0"/>
          </a:p>
        </p:txBody>
      </p:sp>
    </p:spTree>
    <p:extLst>
      <p:ext uri="{BB962C8B-B14F-4D97-AF65-F5344CB8AC3E}">
        <p14:creationId xmlns:p14="http://schemas.microsoft.com/office/powerpoint/2010/main" val="208871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Stems can be either woody or herbaceous. </a:t>
            </a:r>
          </a:p>
          <a:p>
            <a:endParaRPr lang="en-US" dirty="0"/>
          </a:p>
          <a:p>
            <a:endParaRPr lang="en-US" dirty="0" smtClean="0"/>
          </a:p>
          <a:p>
            <a:r>
              <a:rPr lang="en-US" dirty="0" smtClean="0"/>
              <a:t>Woody stems are hard and rigid, such as in maple trees.</a:t>
            </a:r>
          </a:p>
          <a:p>
            <a:endParaRPr lang="en-US" dirty="0"/>
          </a:p>
          <a:p>
            <a:r>
              <a:rPr lang="en-US" dirty="0" smtClean="0"/>
              <a:t>Herbaceous stems contain no wood and are often soft.</a:t>
            </a:r>
          </a:p>
          <a:p>
            <a:endParaRPr lang="en-US" dirty="0"/>
          </a:p>
          <a:p>
            <a:r>
              <a:rPr lang="en-US" dirty="0" smtClean="0"/>
              <a:t>Plants with herbaceous stems include daisies, ivy, and asparagus</a:t>
            </a:r>
            <a:endParaRPr lang="en-US" dirty="0"/>
          </a:p>
        </p:txBody>
      </p:sp>
      <p:sp>
        <p:nvSpPr>
          <p:cNvPr id="3" name="Title 2"/>
          <p:cNvSpPr>
            <a:spLocks noGrp="1"/>
          </p:cNvSpPr>
          <p:nvPr>
            <p:ph type="title"/>
          </p:nvPr>
        </p:nvSpPr>
        <p:spPr/>
        <p:txBody>
          <a:bodyPr/>
          <a:lstStyle/>
          <a:p>
            <a:r>
              <a:rPr lang="en-US" dirty="0" smtClean="0"/>
              <a:t>Stems </a:t>
            </a:r>
            <a:endParaRPr lang="en-US" dirty="0"/>
          </a:p>
        </p:txBody>
      </p:sp>
    </p:spTree>
    <p:extLst>
      <p:ext uri="{BB962C8B-B14F-4D97-AF65-F5344CB8AC3E}">
        <p14:creationId xmlns:p14="http://schemas.microsoft.com/office/powerpoint/2010/main" val="1687763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Pg 198-199 in text notes</a:t>
            </a:r>
            <a:endParaRPr lang="en-US" dirty="0"/>
          </a:p>
        </p:txBody>
      </p:sp>
    </p:spTree>
    <p:extLst>
      <p:ext uri="{BB962C8B-B14F-4D97-AF65-F5344CB8AC3E}">
        <p14:creationId xmlns:p14="http://schemas.microsoft.com/office/powerpoint/2010/main" val="1712760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Plants pg202 </a:t>
            </a:r>
            <a:endParaRPr lang="en-US" dirty="0"/>
          </a:p>
        </p:txBody>
      </p:sp>
    </p:spTree>
    <p:extLst>
      <p:ext uri="{BB962C8B-B14F-4D97-AF65-F5344CB8AC3E}">
        <p14:creationId xmlns:p14="http://schemas.microsoft.com/office/powerpoint/2010/main" val="2859955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Plants: The Buds</a:t>
            </a:r>
          </a:p>
        </p:txBody>
      </p:sp>
      <p:sp>
        <p:nvSpPr>
          <p:cNvPr id="11267" name="Rectangle 3"/>
          <p:cNvSpPr>
            <a:spLocks noGrp="1" noChangeArrowheads="1"/>
          </p:cNvSpPr>
          <p:nvPr>
            <p:ph type="body" idx="1"/>
          </p:nvPr>
        </p:nvSpPr>
        <p:spPr>
          <a:xfrm>
            <a:off x="457200" y="1600200"/>
            <a:ext cx="8229600" cy="4953000"/>
          </a:xfrm>
        </p:spPr>
        <p:txBody>
          <a:bodyPr/>
          <a:lstStyle/>
          <a:p>
            <a:pPr marL="609600" indent="-609600"/>
            <a:r>
              <a:rPr lang="en-US" altLang="en-US" dirty="0"/>
              <a:t>Buds are responsible for plant growth.  Buds can either be new stems, leaves, or flowers.</a:t>
            </a:r>
          </a:p>
          <a:p>
            <a:pPr marL="609600" indent="-609600"/>
            <a:r>
              <a:rPr lang="en-US" altLang="en-US" dirty="0"/>
              <a:t>Buds are three parts:</a:t>
            </a:r>
          </a:p>
          <a:p>
            <a:pPr marL="609600" indent="-609600">
              <a:buFontTx/>
              <a:buAutoNum type="arabicParenR"/>
            </a:pPr>
            <a:r>
              <a:rPr lang="en-US" altLang="en-US" dirty="0"/>
              <a:t>Main terminal bud- The bud in charge of the upward growth of the plant.</a:t>
            </a:r>
          </a:p>
          <a:p>
            <a:pPr marL="609600" indent="-609600">
              <a:buFontTx/>
              <a:buAutoNum type="arabicParenR"/>
            </a:pPr>
            <a:r>
              <a:rPr lang="en-US" altLang="en-US" dirty="0"/>
              <a:t>Secondary terminal buds- Come from secondary stems, they make the secondary stems grow.</a:t>
            </a:r>
          </a:p>
        </p:txBody>
      </p:sp>
    </p:spTree>
    <p:extLst>
      <p:ext uri="{BB962C8B-B14F-4D97-AF65-F5344CB8AC3E}">
        <p14:creationId xmlns:p14="http://schemas.microsoft.com/office/powerpoint/2010/main" val="921516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Plants: The Buds</a:t>
            </a:r>
          </a:p>
        </p:txBody>
      </p:sp>
      <p:sp>
        <p:nvSpPr>
          <p:cNvPr id="12291" name="Rectangle 3"/>
          <p:cNvSpPr>
            <a:spLocks noGrp="1" noChangeArrowheads="1"/>
          </p:cNvSpPr>
          <p:nvPr>
            <p:ph type="body" idx="1"/>
          </p:nvPr>
        </p:nvSpPr>
        <p:spPr/>
        <p:txBody>
          <a:bodyPr/>
          <a:lstStyle/>
          <a:p>
            <a:pPr>
              <a:buFontTx/>
              <a:buNone/>
            </a:pPr>
            <a:r>
              <a:rPr lang="en-US" altLang="en-US" dirty="0"/>
              <a:t>3) Lateral buds- Are on the stem nodes, leaves and flowers grown from them.</a:t>
            </a:r>
          </a:p>
          <a:p>
            <a:r>
              <a:rPr lang="en-US" altLang="en-US" dirty="0"/>
              <a:t>We do eat buds from plants-</a:t>
            </a:r>
          </a:p>
          <a:p>
            <a:pPr lvl="1"/>
            <a:r>
              <a:rPr lang="en-US" altLang="en-US" dirty="0"/>
              <a:t>Artichokes</a:t>
            </a:r>
          </a:p>
          <a:p>
            <a:pPr lvl="1"/>
            <a:r>
              <a:rPr lang="en-US" altLang="en-US" dirty="0"/>
              <a:t>Cabbage</a:t>
            </a:r>
          </a:p>
        </p:txBody>
      </p:sp>
    </p:spTree>
    <p:extLst>
      <p:ext uri="{BB962C8B-B14F-4D97-AF65-F5344CB8AC3E}">
        <p14:creationId xmlns:p14="http://schemas.microsoft.com/office/powerpoint/2010/main" val="2872238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JVITALE\AppData\Local\Microsoft\Windows\Temporary Internet Files\Content.IE5\3U420CZA\16816-illustration-of-colorful-autumn-leaves-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473513"/>
            <a:ext cx="357063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VITALE\AppData\Local\Microsoft\Windows\Temporary Internet Files\Content.IE5\VLKB9YK9\fall_leaf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0"/>
            <a:ext cx="2143991" cy="1828800"/>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a:spLocks noGrp="1" noChangeArrowheads="1"/>
          </p:cNvSpPr>
          <p:nvPr>
            <p:ph type="title"/>
          </p:nvPr>
        </p:nvSpPr>
        <p:spPr/>
        <p:txBody>
          <a:bodyPr/>
          <a:lstStyle/>
          <a:p>
            <a:r>
              <a:rPr lang="en-US" altLang="en-US" dirty="0"/>
              <a:t>Plants: The Leaves</a:t>
            </a:r>
          </a:p>
        </p:txBody>
      </p:sp>
      <p:sp>
        <p:nvSpPr>
          <p:cNvPr id="13315" name="Rectangle 3"/>
          <p:cNvSpPr>
            <a:spLocks noGrp="1" noChangeArrowheads="1"/>
          </p:cNvSpPr>
          <p:nvPr>
            <p:ph type="body" idx="1"/>
          </p:nvPr>
        </p:nvSpPr>
        <p:spPr/>
        <p:txBody>
          <a:bodyPr/>
          <a:lstStyle/>
          <a:p>
            <a:r>
              <a:rPr lang="en-US" altLang="en-US" dirty="0"/>
              <a:t>The leaves are probably the most important aspect of the plant, because they are in charge of photosynthesis.</a:t>
            </a:r>
          </a:p>
          <a:p>
            <a:r>
              <a:rPr lang="en-US" altLang="en-US" dirty="0"/>
              <a:t>There are many different sizes and shapes of leaves but leaves tend to have the same parts.</a:t>
            </a:r>
          </a:p>
        </p:txBody>
      </p:sp>
      <p:pic>
        <p:nvPicPr>
          <p:cNvPr id="1027" name="Picture 3" descr="C:\Users\JVITALE\AppData\Local\Microsoft\Windows\Temporary Internet Files\Content.IE5\GQV3IZ1J\cm_leaf_by_adamlhumphreys-d4i2im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5052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028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Plants: The Leaves</a:t>
            </a:r>
          </a:p>
        </p:txBody>
      </p:sp>
      <p:sp>
        <p:nvSpPr>
          <p:cNvPr id="14339" name="Rectangle 3"/>
          <p:cNvSpPr>
            <a:spLocks noGrp="1" noChangeArrowheads="1"/>
          </p:cNvSpPr>
          <p:nvPr>
            <p:ph type="body" idx="1"/>
          </p:nvPr>
        </p:nvSpPr>
        <p:spPr/>
        <p:txBody>
          <a:bodyPr/>
          <a:lstStyle/>
          <a:p>
            <a:pPr>
              <a:buFontTx/>
              <a:buNone/>
            </a:pPr>
            <a:r>
              <a:rPr lang="en-US" altLang="en-US" dirty="0"/>
              <a:t>1) The Blade- The expanded part of the leaf.  When people think of a leaf or draw a leaf it is usually the blade.</a:t>
            </a:r>
          </a:p>
          <a:p>
            <a:pPr lvl="1"/>
            <a:r>
              <a:rPr lang="en-US" altLang="en-US" dirty="0"/>
              <a:t>Veins- Wrinkles or pipes in the leaves, the central vein is called the midrib.</a:t>
            </a:r>
          </a:p>
          <a:p>
            <a:pPr>
              <a:buFontTx/>
              <a:buNone/>
            </a:pPr>
            <a:r>
              <a:rPr lang="en-US" altLang="en-US" dirty="0"/>
              <a:t>2) The Petiole- Connects the stem to the blade.  Not every leaf has a petiole and are called </a:t>
            </a:r>
            <a:r>
              <a:rPr lang="en-US" altLang="en-US" dirty="0" smtClean="0"/>
              <a:t>stalk less.</a:t>
            </a:r>
            <a:endParaRPr lang="en-US" altLang="en-US" dirty="0"/>
          </a:p>
        </p:txBody>
      </p:sp>
    </p:spTree>
    <p:extLst>
      <p:ext uri="{BB962C8B-B14F-4D97-AF65-F5344CB8AC3E}">
        <p14:creationId xmlns:p14="http://schemas.microsoft.com/office/powerpoint/2010/main" val="574141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Plants: The Seeds</a:t>
            </a:r>
          </a:p>
        </p:txBody>
      </p:sp>
      <p:sp>
        <p:nvSpPr>
          <p:cNvPr id="15363" name="Rectangle 3"/>
          <p:cNvSpPr>
            <a:spLocks noGrp="1" noChangeArrowheads="1"/>
          </p:cNvSpPr>
          <p:nvPr>
            <p:ph type="body" idx="1"/>
          </p:nvPr>
        </p:nvSpPr>
        <p:spPr/>
        <p:txBody>
          <a:bodyPr/>
          <a:lstStyle/>
          <a:p>
            <a:pPr marL="609600" indent="-609600"/>
            <a:r>
              <a:rPr lang="en-US" altLang="en-US" dirty="0"/>
              <a:t>Seeds are necessary for some plants to reproduce.</a:t>
            </a:r>
          </a:p>
          <a:p>
            <a:pPr marL="609600" indent="-609600"/>
            <a:r>
              <a:rPr lang="en-US" altLang="en-US" dirty="0"/>
              <a:t>Each seed has several parts:</a:t>
            </a:r>
          </a:p>
          <a:p>
            <a:pPr marL="609600" indent="-609600">
              <a:buFontTx/>
              <a:buAutoNum type="arabicParenR"/>
            </a:pPr>
            <a:r>
              <a:rPr lang="en-US" altLang="en-US" dirty="0"/>
              <a:t>Embryo- the little plant</a:t>
            </a:r>
          </a:p>
          <a:p>
            <a:pPr marL="609600" indent="-609600">
              <a:buFontTx/>
              <a:buAutoNum type="arabicParenR"/>
            </a:pPr>
            <a:r>
              <a:rPr lang="en-US" altLang="en-US" dirty="0"/>
              <a:t>Endosperm- food supply in the seed</a:t>
            </a:r>
          </a:p>
          <a:p>
            <a:pPr marL="609600" indent="-609600">
              <a:buFontTx/>
              <a:buAutoNum type="arabicParenR"/>
            </a:pPr>
            <a:r>
              <a:rPr lang="en-US" altLang="en-US" dirty="0"/>
              <a:t>Seed Coat- outer layer of the seed</a:t>
            </a:r>
          </a:p>
          <a:p>
            <a:pPr marL="609600" indent="-609600">
              <a:buFontTx/>
              <a:buNone/>
            </a:pPr>
            <a:endParaRPr lang="en-US" altLang="en-US" dirty="0"/>
          </a:p>
          <a:p>
            <a:pPr marL="990600" lvl="1" indent="-533400"/>
            <a:endParaRPr lang="en-US" altLang="en-US" dirty="0"/>
          </a:p>
          <a:p>
            <a:pPr marL="609600" indent="-609600">
              <a:buFontTx/>
              <a:buAutoNum type="arabicParenR"/>
            </a:pPr>
            <a:endParaRPr lang="en-US" altLang="en-US" dirty="0"/>
          </a:p>
        </p:txBody>
      </p:sp>
    </p:spTree>
    <p:extLst>
      <p:ext uri="{BB962C8B-B14F-4D97-AF65-F5344CB8AC3E}">
        <p14:creationId xmlns:p14="http://schemas.microsoft.com/office/powerpoint/2010/main" val="2719931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Inside a seed is a partially developed plant. If a seed lands in an area where conditions are favorable, the plant sprouts out of the seed and begins to grow.</a:t>
            </a:r>
            <a:endParaRPr lang="en-US" dirty="0"/>
          </a:p>
        </p:txBody>
      </p:sp>
      <p:sp>
        <p:nvSpPr>
          <p:cNvPr id="3" name="Title 2"/>
          <p:cNvSpPr>
            <a:spLocks noGrp="1"/>
          </p:cNvSpPr>
          <p:nvPr>
            <p:ph type="title"/>
          </p:nvPr>
        </p:nvSpPr>
        <p:spPr/>
        <p:txBody>
          <a:bodyPr/>
          <a:lstStyle/>
          <a:p>
            <a:r>
              <a:rPr lang="en-US" altLang="en-US" dirty="0"/>
              <a:t>Plants: The Seeds</a:t>
            </a:r>
            <a:endParaRPr lang="en-US" dirty="0"/>
          </a:p>
        </p:txBody>
      </p:sp>
    </p:spTree>
    <p:extLst>
      <p:ext uri="{BB962C8B-B14F-4D97-AF65-F5344CB8AC3E}">
        <p14:creationId xmlns:p14="http://schemas.microsoft.com/office/powerpoint/2010/main" val="2116881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a:effectLst/>
              </a:rPr>
              <a:t>Read the My Planet Diary on pg. 194</a:t>
            </a:r>
          </a:p>
        </p:txBody>
      </p:sp>
    </p:spTree>
    <p:extLst>
      <p:ext uri="{BB962C8B-B14F-4D97-AF65-F5344CB8AC3E}">
        <p14:creationId xmlns:p14="http://schemas.microsoft.com/office/powerpoint/2010/main" val="766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seed has three main parts – an embryo, stored food, and a seed coat.</a:t>
            </a:r>
          </a:p>
          <a:p>
            <a:endParaRPr lang="en-US" dirty="0"/>
          </a:p>
          <a:p>
            <a:r>
              <a:rPr lang="en-US" dirty="0" smtClean="0"/>
              <a:t>The young plant that develops from the zygote, or fertilized egg, is called the </a:t>
            </a:r>
            <a:r>
              <a:rPr lang="en-US" b="1" dirty="0" smtClean="0"/>
              <a:t>embryo</a:t>
            </a:r>
            <a:r>
              <a:rPr lang="en-US" dirty="0" smtClean="0"/>
              <a:t>.</a:t>
            </a:r>
          </a:p>
          <a:p>
            <a:endParaRPr lang="en-US" dirty="0"/>
          </a:p>
          <a:p>
            <a:r>
              <a:rPr lang="en-US" dirty="0" smtClean="0"/>
              <a:t>The embryo already has the beginnings of roots, stems, and leaves. </a:t>
            </a:r>
            <a:endParaRPr lang="en-US" dirty="0"/>
          </a:p>
        </p:txBody>
      </p:sp>
      <p:sp>
        <p:nvSpPr>
          <p:cNvPr id="3" name="Title 2"/>
          <p:cNvSpPr>
            <a:spLocks noGrp="1"/>
          </p:cNvSpPr>
          <p:nvPr>
            <p:ph type="title"/>
          </p:nvPr>
        </p:nvSpPr>
        <p:spPr/>
        <p:txBody>
          <a:bodyPr/>
          <a:lstStyle/>
          <a:p>
            <a:r>
              <a:rPr lang="en-US" dirty="0" smtClean="0"/>
              <a:t>Seed Structure </a:t>
            </a:r>
            <a:endParaRPr lang="en-US" dirty="0"/>
          </a:p>
        </p:txBody>
      </p:sp>
    </p:spTree>
    <p:extLst>
      <p:ext uri="{BB962C8B-B14F-4D97-AF65-F5344CB8AC3E}">
        <p14:creationId xmlns:p14="http://schemas.microsoft.com/office/powerpoint/2010/main" val="3371835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outer covering of a seed is called the seed coat.</a:t>
            </a:r>
          </a:p>
          <a:p>
            <a:endParaRPr lang="en-US" dirty="0"/>
          </a:p>
          <a:p>
            <a:r>
              <a:rPr lang="en-US" dirty="0" smtClean="0"/>
              <a:t>The seed coat acts like plastic wrap, protecting the embryo and its food from drying out.</a:t>
            </a:r>
            <a:endParaRPr lang="en-US" dirty="0"/>
          </a:p>
        </p:txBody>
      </p:sp>
      <p:sp>
        <p:nvSpPr>
          <p:cNvPr id="3" name="Title 2"/>
          <p:cNvSpPr>
            <a:spLocks noGrp="1"/>
          </p:cNvSpPr>
          <p:nvPr>
            <p:ph type="title"/>
          </p:nvPr>
        </p:nvSpPr>
        <p:spPr/>
        <p:txBody>
          <a:bodyPr/>
          <a:lstStyle/>
          <a:p>
            <a:r>
              <a:rPr lang="en-US" dirty="0"/>
              <a:t>Seed Structure </a:t>
            </a:r>
          </a:p>
        </p:txBody>
      </p:sp>
    </p:spTree>
    <p:extLst>
      <p:ext uri="{BB962C8B-B14F-4D97-AF65-F5344CB8AC3E}">
        <p14:creationId xmlns:p14="http://schemas.microsoft.com/office/powerpoint/2010/main" val="421809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seeds form, they are usually scattered.</a:t>
            </a:r>
          </a:p>
          <a:p>
            <a:endParaRPr lang="en-US" dirty="0"/>
          </a:p>
          <a:p>
            <a:r>
              <a:rPr lang="en-US" dirty="0" smtClean="0"/>
              <a:t>The scattering of seeds is called seed dispersal. Seeds can be dispersed in many different ways.</a:t>
            </a:r>
          </a:p>
          <a:p>
            <a:pPr lvl="1"/>
            <a:r>
              <a:rPr lang="en-US" dirty="0" smtClean="0"/>
              <a:t>Animals digestive system</a:t>
            </a:r>
          </a:p>
          <a:p>
            <a:pPr lvl="1"/>
            <a:r>
              <a:rPr lang="en-US" dirty="0" smtClean="0"/>
              <a:t>Enclosed barb like structures that attach to things</a:t>
            </a:r>
          </a:p>
          <a:p>
            <a:pPr lvl="1"/>
            <a:r>
              <a:rPr lang="en-US" dirty="0" smtClean="0"/>
              <a:t>Seeds that fall</a:t>
            </a:r>
          </a:p>
          <a:p>
            <a:pPr lvl="1"/>
            <a:r>
              <a:rPr lang="en-US" dirty="0" smtClean="0"/>
              <a:t>Water dispersal </a:t>
            </a:r>
          </a:p>
          <a:p>
            <a:pPr lvl="1"/>
            <a:r>
              <a:rPr lang="en-US" dirty="0" smtClean="0"/>
              <a:t>Plant ejection.</a:t>
            </a:r>
          </a:p>
        </p:txBody>
      </p:sp>
      <p:sp>
        <p:nvSpPr>
          <p:cNvPr id="3" name="Title 2"/>
          <p:cNvSpPr>
            <a:spLocks noGrp="1"/>
          </p:cNvSpPr>
          <p:nvPr>
            <p:ph type="title"/>
          </p:nvPr>
        </p:nvSpPr>
        <p:spPr/>
        <p:txBody>
          <a:bodyPr/>
          <a:lstStyle/>
          <a:p>
            <a:r>
              <a:rPr lang="en-US" dirty="0" smtClean="0"/>
              <a:t>Seed dispersal</a:t>
            </a:r>
            <a:endParaRPr lang="en-US" dirty="0"/>
          </a:p>
        </p:txBody>
      </p:sp>
    </p:spTree>
    <p:extLst>
      <p:ext uri="{BB962C8B-B14F-4D97-AF65-F5344CB8AC3E}">
        <p14:creationId xmlns:p14="http://schemas.microsoft.com/office/powerpoint/2010/main" val="2078692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a seed is dispersed, it may remain inactive for a while before it germinates. </a:t>
            </a:r>
          </a:p>
          <a:p>
            <a:endParaRPr lang="en-US" dirty="0"/>
          </a:p>
          <a:p>
            <a:r>
              <a:rPr lang="en-US" dirty="0" smtClean="0"/>
              <a:t>Germination occurs when the embryo begins to grow again and pushes out of the seed.</a:t>
            </a:r>
          </a:p>
          <a:p>
            <a:endParaRPr lang="en-US" dirty="0"/>
          </a:p>
          <a:p>
            <a:r>
              <a:rPr lang="en-US" dirty="0" smtClean="0"/>
              <a:t>Germination begins when the seed absorbs water. Then the embryo uses stored food to begin to grow. </a:t>
            </a:r>
            <a:endParaRPr lang="en-US" dirty="0"/>
          </a:p>
        </p:txBody>
      </p:sp>
      <p:sp>
        <p:nvSpPr>
          <p:cNvPr id="3" name="Title 2"/>
          <p:cNvSpPr>
            <a:spLocks noGrp="1"/>
          </p:cNvSpPr>
          <p:nvPr>
            <p:ph type="title"/>
          </p:nvPr>
        </p:nvSpPr>
        <p:spPr/>
        <p:txBody>
          <a:bodyPr/>
          <a:lstStyle/>
          <a:p>
            <a:r>
              <a:rPr lang="en-US" dirty="0" smtClean="0"/>
              <a:t>Germination</a:t>
            </a:r>
            <a:endParaRPr lang="en-US" dirty="0"/>
          </a:p>
        </p:txBody>
      </p:sp>
    </p:spTree>
    <p:extLst>
      <p:ext uri="{BB962C8B-B14F-4D97-AF65-F5344CB8AC3E}">
        <p14:creationId xmlns:p14="http://schemas.microsoft.com/office/powerpoint/2010/main" val="1733456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flower is the reproductive structure of an angiosperm (flowering plant). </a:t>
            </a:r>
          </a:p>
          <a:p>
            <a:r>
              <a:rPr lang="en-US" dirty="0" smtClean="0"/>
              <a:t>A typical flower contains sepals, petals, stamens, and pistils.</a:t>
            </a:r>
            <a:endParaRPr lang="en-US" dirty="0"/>
          </a:p>
        </p:txBody>
      </p:sp>
      <p:sp>
        <p:nvSpPr>
          <p:cNvPr id="3" name="Title 2"/>
          <p:cNvSpPr>
            <a:spLocks noGrp="1"/>
          </p:cNvSpPr>
          <p:nvPr>
            <p:ph type="title"/>
          </p:nvPr>
        </p:nvSpPr>
        <p:spPr/>
        <p:txBody>
          <a:bodyPr>
            <a:normAutofit fontScale="90000"/>
          </a:bodyPr>
          <a:lstStyle/>
          <a:p>
            <a:r>
              <a:rPr lang="en-US" dirty="0" smtClean="0"/>
              <a:t>What are the structures of a flower?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124200"/>
            <a:ext cx="5309420" cy="3291840"/>
          </a:xfrm>
          <a:prstGeom prst="rect">
            <a:avLst/>
          </a:prstGeom>
        </p:spPr>
      </p:pic>
    </p:spTree>
    <p:extLst>
      <p:ext uri="{BB962C8B-B14F-4D97-AF65-F5344CB8AC3E}">
        <p14:creationId xmlns:p14="http://schemas.microsoft.com/office/powerpoint/2010/main" val="3403388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060756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colors and shapes of most flower structures and the scents produced by most flower attract insects and other animals.</a:t>
            </a:r>
          </a:p>
          <a:p>
            <a:endParaRPr lang="en-US" dirty="0"/>
          </a:p>
          <a:p>
            <a:r>
              <a:rPr lang="en-US" dirty="0" smtClean="0"/>
              <a:t>These organisms ensure that pollination occurs.</a:t>
            </a:r>
          </a:p>
          <a:p>
            <a:r>
              <a:rPr lang="en-US" dirty="0" smtClean="0"/>
              <a:t>Pollination is the transfer of pollen from male reproductive structures to female reproductive structures. </a:t>
            </a:r>
            <a:endParaRPr lang="en-US" dirty="0"/>
          </a:p>
        </p:txBody>
      </p:sp>
      <p:sp>
        <p:nvSpPr>
          <p:cNvPr id="3" name="Title 2"/>
          <p:cNvSpPr>
            <a:spLocks noGrp="1"/>
          </p:cNvSpPr>
          <p:nvPr>
            <p:ph type="title"/>
          </p:nvPr>
        </p:nvSpPr>
        <p:spPr/>
        <p:txBody>
          <a:bodyPr>
            <a:normAutofit fontScale="90000"/>
          </a:bodyPr>
          <a:lstStyle/>
          <a:p>
            <a:r>
              <a:rPr lang="en-US" dirty="0"/>
              <a:t>What are the structures of a flower?</a:t>
            </a:r>
          </a:p>
        </p:txBody>
      </p:sp>
    </p:spTree>
    <p:extLst>
      <p:ext uri="{BB962C8B-B14F-4D97-AF65-F5344CB8AC3E}">
        <p14:creationId xmlns:p14="http://schemas.microsoft.com/office/powerpoint/2010/main" val="2002185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Please write </a:t>
            </a:r>
            <a:r>
              <a:rPr lang="en-US" dirty="0">
                <a:solidFill>
                  <a:srgbClr val="FF0000"/>
                </a:solidFill>
              </a:rPr>
              <a:t>In class textbook notes </a:t>
            </a:r>
            <a:r>
              <a:rPr lang="en-US" dirty="0" err="1">
                <a:solidFill>
                  <a:srgbClr val="FF0000"/>
                </a:solidFill>
              </a:rPr>
              <a:t>pg</a:t>
            </a:r>
            <a:r>
              <a:rPr lang="en-US" dirty="0">
                <a:solidFill>
                  <a:srgbClr val="FF0000"/>
                </a:solidFill>
              </a:rPr>
              <a:t> </a:t>
            </a:r>
            <a:r>
              <a:rPr lang="en-US" dirty="0" smtClean="0">
                <a:solidFill>
                  <a:srgbClr val="FF0000"/>
                </a:solidFill>
              </a:rPr>
              <a:t>202-203</a:t>
            </a:r>
          </a:p>
          <a:p>
            <a:endParaRPr lang="en-US" dirty="0"/>
          </a:p>
        </p:txBody>
      </p:sp>
      <p:sp>
        <p:nvSpPr>
          <p:cNvPr id="3" name="Title 2"/>
          <p:cNvSpPr>
            <a:spLocks noGrp="1"/>
          </p:cNvSpPr>
          <p:nvPr>
            <p:ph type="title"/>
          </p:nvPr>
        </p:nvSpPr>
        <p:spPr/>
        <p:txBody>
          <a:bodyPr>
            <a:normAutofit fontScale="90000"/>
          </a:bodyPr>
          <a:lstStyle/>
          <a:p>
            <a:r>
              <a:rPr lang="en-US" dirty="0" smtClean="0"/>
              <a:t>In class textbook notes pg 202-203</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057400"/>
            <a:ext cx="342833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686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Like other living things, plants develop and reproduce through life stages.</a:t>
            </a:r>
          </a:p>
          <a:p>
            <a:endParaRPr lang="en-US" dirty="0"/>
          </a:p>
          <a:p>
            <a:r>
              <a:rPr lang="en-US" dirty="0" smtClean="0"/>
              <a:t>Plants have complex life cycles that include two different stages, the </a:t>
            </a:r>
            <a:r>
              <a:rPr lang="en-US" u="sng" dirty="0" smtClean="0"/>
              <a:t>sporophyte</a:t>
            </a:r>
            <a:r>
              <a:rPr lang="en-US" dirty="0" smtClean="0"/>
              <a:t> stage and the </a:t>
            </a:r>
            <a:r>
              <a:rPr lang="en-US" u="sng" dirty="0" smtClean="0"/>
              <a:t>gametophyte</a:t>
            </a:r>
            <a:r>
              <a:rPr lang="en-US" dirty="0" smtClean="0"/>
              <a:t> stage.</a:t>
            </a:r>
          </a:p>
          <a:p>
            <a:endParaRPr lang="en-US" dirty="0"/>
          </a:p>
          <a:p>
            <a:r>
              <a:rPr lang="en-US" dirty="0" smtClean="0"/>
              <a:t>In the </a:t>
            </a:r>
            <a:r>
              <a:rPr lang="en-US" b="1" dirty="0" smtClean="0"/>
              <a:t>sporophyte</a:t>
            </a:r>
            <a:r>
              <a:rPr lang="en-US" dirty="0" smtClean="0"/>
              <a:t> stage, the plant produces spores or seeds, tiny cells that can grow into new organisms.</a:t>
            </a:r>
            <a:endParaRPr lang="en-US" dirty="0"/>
          </a:p>
        </p:txBody>
      </p:sp>
      <p:sp>
        <p:nvSpPr>
          <p:cNvPr id="3" name="Title 2"/>
          <p:cNvSpPr>
            <a:spLocks noGrp="1"/>
          </p:cNvSpPr>
          <p:nvPr>
            <p:ph type="title"/>
          </p:nvPr>
        </p:nvSpPr>
        <p:spPr/>
        <p:txBody>
          <a:bodyPr>
            <a:normAutofit fontScale="90000"/>
          </a:bodyPr>
          <a:lstStyle/>
          <a:p>
            <a:r>
              <a:rPr lang="en-US" dirty="0" smtClean="0"/>
              <a:t>Lesson 2: What are the stages of a Plant’s Life Cycle</a:t>
            </a:r>
            <a:endParaRPr lang="en-US" dirty="0"/>
          </a:p>
        </p:txBody>
      </p:sp>
    </p:spTree>
    <p:extLst>
      <p:ext uri="{BB962C8B-B14F-4D97-AF65-F5344CB8AC3E}">
        <p14:creationId xmlns:p14="http://schemas.microsoft.com/office/powerpoint/2010/main" val="4118428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spore develops into the plant’s other stage, called the gametophyte.</a:t>
            </a:r>
          </a:p>
          <a:p>
            <a:endParaRPr lang="en-US" dirty="0"/>
          </a:p>
          <a:p>
            <a:r>
              <a:rPr lang="en-US" dirty="0" smtClean="0"/>
              <a:t>In the </a:t>
            </a:r>
            <a:r>
              <a:rPr lang="en-US" b="1" dirty="0" smtClean="0"/>
              <a:t>gametophyte</a:t>
            </a:r>
            <a:r>
              <a:rPr lang="en-US" dirty="0" smtClean="0"/>
              <a:t> stage, the plant produces two kinds of sex cells; sperm cells and egg cells.</a:t>
            </a:r>
            <a:endParaRPr lang="en-US" dirty="0"/>
          </a:p>
        </p:txBody>
      </p:sp>
      <p:sp>
        <p:nvSpPr>
          <p:cNvPr id="3" name="Title 2"/>
          <p:cNvSpPr>
            <a:spLocks noGrp="1"/>
          </p:cNvSpPr>
          <p:nvPr>
            <p:ph type="title"/>
          </p:nvPr>
        </p:nvSpPr>
        <p:spPr/>
        <p:txBody>
          <a:bodyPr>
            <a:normAutofit fontScale="90000"/>
          </a:bodyPr>
          <a:lstStyle/>
          <a:p>
            <a:r>
              <a:rPr lang="en-US" dirty="0"/>
              <a:t>What are the stages of a Plant’s Life Cycle</a:t>
            </a:r>
          </a:p>
        </p:txBody>
      </p:sp>
    </p:spTree>
    <p:extLst>
      <p:ext uri="{BB962C8B-B14F-4D97-AF65-F5344CB8AC3E}">
        <p14:creationId xmlns:p14="http://schemas.microsoft.com/office/powerpoint/2010/main" val="1574129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All the parts of plants serve a function</a:t>
            </a:r>
            <a:r>
              <a:rPr lang="en-US" dirty="0" smtClean="0"/>
              <a:t>.</a:t>
            </a:r>
          </a:p>
          <a:p>
            <a:endParaRPr lang="en-US" dirty="0"/>
          </a:p>
          <a:p>
            <a:endParaRPr lang="en-US" dirty="0"/>
          </a:p>
          <a:p>
            <a:r>
              <a:rPr lang="en-US" dirty="0"/>
              <a:t>Roots, stems, and leaves are three basic structures of plants that we will look into.</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effectLst/>
              </a:rPr>
              <a:t>What are the functions of Roots, Stems, and Leaves?</a:t>
            </a:r>
          </a:p>
        </p:txBody>
      </p:sp>
    </p:spTree>
    <p:extLst>
      <p:ext uri="{BB962C8B-B14F-4D97-AF65-F5344CB8AC3E}">
        <p14:creationId xmlns:p14="http://schemas.microsoft.com/office/powerpoint/2010/main" val="1521737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Angiosperms (a flowering plant) are classified based on the length of their life cycles.</a:t>
            </a:r>
          </a:p>
          <a:p>
            <a:endParaRPr lang="en-US" dirty="0" smtClean="0"/>
          </a:p>
          <a:p>
            <a:r>
              <a:rPr lang="en-US" dirty="0" smtClean="0"/>
              <a:t>Flowering plants:</a:t>
            </a:r>
            <a:endParaRPr lang="en-US" dirty="0"/>
          </a:p>
          <a:p>
            <a:pPr lvl="1"/>
            <a:r>
              <a:rPr lang="en-US" dirty="0" smtClean="0"/>
              <a:t>One growing season life cycle; annuals</a:t>
            </a:r>
          </a:p>
          <a:p>
            <a:pPr lvl="1"/>
            <a:r>
              <a:rPr lang="en-US" dirty="0" smtClean="0"/>
              <a:t>Two year life cycle; biennials</a:t>
            </a:r>
          </a:p>
          <a:p>
            <a:pPr lvl="1"/>
            <a:r>
              <a:rPr lang="en-US" dirty="0" smtClean="0"/>
              <a:t>Lives for more than two years; perennials</a:t>
            </a:r>
          </a:p>
          <a:p>
            <a:pPr lvl="2"/>
            <a:r>
              <a:rPr lang="en-US" dirty="0" smtClean="0"/>
              <a:t>Most perennials flower every year</a:t>
            </a:r>
            <a:endParaRPr lang="en-US" dirty="0"/>
          </a:p>
        </p:txBody>
      </p:sp>
      <p:sp>
        <p:nvSpPr>
          <p:cNvPr id="3" name="Title 2"/>
          <p:cNvSpPr>
            <a:spLocks noGrp="1"/>
          </p:cNvSpPr>
          <p:nvPr>
            <p:ph type="title"/>
          </p:nvPr>
        </p:nvSpPr>
        <p:spPr/>
        <p:txBody>
          <a:bodyPr/>
          <a:lstStyle/>
          <a:p>
            <a:r>
              <a:rPr lang="en-US" dirty="0" smtClean="0"/>
              <a:t>Plant life cycle</a:t>
            </a:r>
            <a:endParaRPr lang="en-US" dirty="0"/>
          </a:p>
        </p:txBody>
      </p:sp>
    </p:spTree>
    <p:extLst>
      <p:ext uri="{BB962C8B-B14F-4D97-AF65-F5344CB8AC3E}">
        <p14:creationId xmlns:p14="http://schemas.microsoft.com/office/powerpoint/2010/main" val="850591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plants undergo sexual reproduction that involves fertilization.</a:t>
            </a:r>
          </a:p>
          <a:p>
            <a:endParaRPr lang="en-US" dirty="0"/>
          </a:p>
          <a:p>
            <a:r>
              <a:rPr lang="en-US" b="1" dirty="0" smtClean="0"/>
              <a:t>Fertilization</a:t>
            </a:r>
            <a:r>
              <a:rPr lang="en-US" dirty="0" smtClean="0"/>
              <a:t> occurs when a sperm cell unites with an egg cell</a:t>
            </a:r>
          </a:p>
          <a:p>
            <a:pPr lvl="1"/>
            <a:r>
              <a:rPr lang="en-US" dirty="0" smtClean="0"/>
              <a:t>The fertilized egg is called a </a:t>
            </a:r>
            <a:r>
              <a:rPr lang="en-US" b="1" dirty="0" smtClean="0"/>
              <a:t>zygote</a:t>
            </a:r>
            <a:r>
              <a:rPr lang="en-US" dirty="0" smtClean="0"/>
              <a:t>.</a:t>
            </a:r>
            <a:endParaRPr lang="en-US" dirty="0"/>
          </a:p>
        </p:txBody>
      </p:sp>
      <p:sp>
        <p:nvSpPr>
          <p:cNvPr id="3" name="Title 2"/>
          <p:cNvSpPr>
            <a:spLocks noGrp="1"/>
          </p:cNvSpPr>
          <p:nvPr>
            <p:ph type="title"/>
          </p:nvPr>
        </p:nvSpPr>
        <p:spPr/>
        <p:txBody>
          <a:bodyPr/>
          <a:lstStyle/>
          <a:p>
            <a:r>
              <a:rPr lang="en-US" dirty="0" smtClean="0"/>
              <a:t>How do plants reproduce</a:t>
            </a:r>
            <a:endParaRPr lang="en-US" dirty="0"/>
          </a:p>
        </p:txBody>
      </p:sp>
    </p:spTree>
    <p:extLst>
      <p:ext uri="{BB962C8B-B14F-4D97-AF65-F5344CB8AC3E}">
        <p14:creationId xmlns:p14="http://schemas.microsoft.com/office/powerpoint/2010/main" val="4217996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Answer the figure 2 question</a:t>
            </a:r>
            <a:endParaRPr lang="en-US" dirty="0"/>
          </a:p>
        </p:txBody>
      </p:sp>
      <p:sp>
        <p:nvSpPr>
          <p:cNvPr id="3" name="Title 2"/>
          <p:cNvSpPr>
            <a:spLocks noGrp="1"/>
          </p:cNvSpPr>
          <p:nvPr>
            <p:ph type="title"/>
          </p:nvPr>
        </p:nvSpPr>
        <p:spPr/>
        <p:txBody>
          <a:bodyPr/>
          <a:lstStyle/>
          <a:p>
            <a:r>
              <a:rPr lang="en-US" dirty="0" smtClean="0"/>
              <a:t>Partner read 206 </a:t>
            </a:r>
            <a:endParaRPr lang="en-US" dirty="0"/>
          </a:p>
        </p:txBody>
      </p:sp>
    </p:spTree>
    <p:extLst>
      <p:ext uri="{BB962C8B-B14F-4D97-AF65-F5344CB8AC3E}">
        <p14:creationId xmlns:p14="http://schemas.microsoft.com/office/powerpoint/2010/main" val="873471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Many plants can also undergo asexual reproduction. However, asexual reproduction can reproduce unfavorable traits since there is no new genetic information being passed to offspring.</a:t>
            </a:r>
          </a:p>
          <a:p>
            <a:endParaRPr lang="en-US" dirty="0"/>
          </a:p>
          <a:p>
            <a:r>
              <a:rPr lang="en-US" dirty="0" smtClean="0"/>
              <a:t>Scientists can take advantage of asexual reproduction in plants </a:t>
            </a:r>
            <a:endParaRPr lang="en-US" dirty="0"/>
          </a:p>
        </p:txBody>
      </p:sp>
      <p:sp>
        <p:nvSpPr>
          <p:cNvPr id="3" name="Title 2"/>
          <p:cNvSpPr>
            <a:spLocks noGrp="1"/>
          </p:cNvSpPr>
          <p:nvPr>
            <p:ph type="title"/>
          </p:nvPr>
        </p:nvSpPr>
        <p:spPr/>
        <p:txBody>
          <a:bodyPr/>
          <a:lstStyle/>
          <a:p>
            <a:r>
              <a:rPr lang="en-US" dirty="0"/>
              <a:t>How do plants </a:t>
            </a:r>
            <a:r>
              <a:rPr lang="en-US" dirty="0" smtClean="0"/>
              <a:t>reproduce </a:t>
            </a:r>
            <a:r>
              <a:rPr lang="en-US" dirty="0" err="1" smtClean="0"/>
              <a:t>con’d</a:t>
            </a:r>
            <a:endParaRPr lang="en-US" dirty="0"/>
          </a:p>
        </p:txBody>
      </p:sp>
    </p:spTree>
    <p:extLst>
      <p:ext uri="{BB962C8B-B14F-4D97-AF65-F5344CB8AC3E}">
        <p14:creationId xmlns:p14="http://schemas.microsoft.com/office/powerpoint/2010/main" val="3264579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207</a:t>
            </a:r>
            <a:endParaRPr lang="en-US" dirty="0"/>
          </a:p>
        </p:txBody>
      </p:sp>
      <p:sp>
        <p:nvSpPr>
          <p:cNvPr id="3" name="Title 2"/>
          <p:cNvSpPr>
            <a:spLocks noGrp="1"/>
          </p:cNvSpPr>
          <p:nvPr>
            <p:ph type="title"/>
          </p:nvPr>
        </p:nvSpPr>
        <p:spPr/>
        <p:txBody>
          <a:bodyPr>
            <a:normAutofit fontScale="90000"/>
          </a:bodyPr>
          <a:lstStyle/>
          <a:p>
            <a:r>
              <a:rPr lang="en-US" dirty="0" smtClean="0"/>
              <a:t>Nonvascular and seedless vascular plants.</a:t>
            </a:r>
            <a:endParaRPr lang="en-US" dirty="0"/>
          </a:p>
        </p:txBody>
      </p:sp>
    </p:spTree>
    <p:extLst>
      <p:ext uri="{BB962C8B-B14F-4D97-AF65-F5344CB8AC3E}">
        <p14:creationId xmlns:p14="http://schemas.microsoft.com/office/powerpoint/2010/main" val="728065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Gymnosperms</a:t>
            </a:r>
          </a:p>
        </p:txBody>
      </p:sp>
      <p:sp>
        <p:nvSpPr>
          <p:cNvPr id="16387" name="Rectangle 3"/>
          <p:cNvSpPr>
            <a:spLocks noGrp="1" noChangeArrowheads="1"/>
          </p:cNvSpPr>
          <p:nvPr>
            <p:ph type="body" idx="1"/>
          </p:nvPr>
        </p:nvSpPr>
        <p:spPr/>
        <p:txBody>
          <a:bodyPr/>
          <a:lstStyle/>
          <a:p>
            <a:r>
              <a:rPr lang="en-US" altLang="en-US" dirty="0"/>
              <a:t>Gymnosperms (“naked seed”)- cone bearing plants are gymnosperms.</a:t>
            </a:r>
          </a:p>
          <a:p>
            <a:r>
              <a:rPr lang="en-US" altLang="en-US" dirty="0"/>
              <a:t>Pinophyta - Conifers </a:t>
            </a:r>
          </a:p>
          <a:p>
            <a:r>
              <a:rPr lang="en-US" altLang="en-US" dirty="0"/>
              <a:t>Ginkgophyta - </a:t>
            </a:r>
            <a:r>
              <a:rPr lang="en-US" altLang="en-US" i="1" dirty="0"/>
              <a:t>Ginkgo</a:t>
            </a:r>
            <a:r>
              <a:rPr lang="en-US" altLang="en-US" dirty="0"/>
              <a:t> </a:t>
            </a:r>
          </a:p>
          <a:p>
            <a:r>
              <a:rPr lang="en-US" altLang="en-US" dirty="0"/>
              <a:t>Cycadophyta - Cycads </a:t>
            </a:r>
          </a:p>
          <a:p>
            <a:r>
              <a:rPr lang="en-US" altLang="en-US" dirty="0"/>
              <a:t>Gnetophyta - </a:t>
            </a:r>
            <a:r>
              <a:rPr lang="en-US" altLang="en-US" i="1" dirty="0"/>
              <a:t>Gnetum, Ephedra, Welwitschia</a:t>
            </a:r>
            <a:r>
              <a:rPr lang="en-US" altLang="en-US" dirty="0"/>
              <a:t> </a:t>
            </a:r>
          </a:p>
          <a:p>
            <a:endParaRPr lang="en-US" altLang="en-US" dirty="0"/>
          </a:p>
        </p:txBody>
      </p:sp>
    </p:spTree>
    <p:extLst>
      <p:ext uri="{BB962C8B-B14F-4D97-AF65-F5344CB8AC3E}">
        <p14:creationId xmlns:p14="http://schemas.microsoft.com/office/powerpoint/2010/main" val="943090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Step 1; Cone production</a:t>
            </a:r>
          </a:p>
          <a:p>
            <a:pPr lvl="1"/>
            <a:r>
              <a:rPr lang="en-US" dirty="0" smtClean="0"/>
              <a:t>Most gymnosperms have reproductive structures called cones. Cones are covered with scales</a:t>
            </a:r>
          </a:p>
          <a:p>
            <a:pPr lvl="2"/>
            <a:r>
              <a:rPr lang="en-US" dirty="0" smtClean="0"/>
              <a:t>A few gymnosperms produce no cones.</a:t>
            </a:r>
            <a:endParaRPr lang="en-US" dirty="0"/>
          </a:p>
        </p:txBody>
      </p:sp>
      <p:sp>
        <p:nvSpPr>
          <p:cNvPr id="3" name="Title 2"/>
          <p:cNvSpPr>
            <a:spLocks noGrp="1"/>
          </p:cNvSpPr>
          <p:nvPr>
            <p:ph type="title"/>
          </p:nvPr>
        </p:nvSpPr>
        <p:spPr/>
        <p:txBody>
          <a:bodyPr>
            <a:normAutofit fontScale="90000"/>
          </a:bodyPr>
          <a:lstStyle/>
          <a:p>
            <a:r>
              <a:rPr lang="en-US" dirty="0" smtClean="0"/>
              <a:t>Gymnosperms process of reproduction pg. 209</a:t>
            </a:r>
            <a:endParaRPr lang="en-US" dirty="0"/>
          </a:p>
        </p:txBody>
      </p:sp>
      <p:pic>
        <p:nvPicPr>
          <p:cNvPr id="3074" name="Picture 2" descr="C:\Users\JVITALE\AppData\Local\Microsoft\Windows\Temporary Internet Files\Content.IE5\GQV3IZ1J\877597,1321278957,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39440"/>
            <a:ext cx="152704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VITALE\AppData\Local\Microsoft\Windows\Temporary Internet Files\Content.IE5\VLKB9YK9\Pinecones_&amp;_Bough[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86200"/>
            <a:ext cx="1524000" cy="12496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VITALE\AppData\Local\Microsoft\Windows\Temporary Internet Files\Content.IE5\B47M9AL6\pine-cone-isolated-white-background-4186661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963" y="3139440"/>
            <a:ext cx="2726249" cy="313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137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176272"/>
          </a:xfrm>
        </p:spPr>
        <p:txBody>
          <a:bodyPr>
            <a:normAutofit lnSpcReduction="10000"/>
          </a:bodyPr>
          <a:lstStyle/>
          <a:p>
            <a:r>
              <a:rPr lang="en-US" dirty="0" smtClean="0"/>
              <a:t>Step 2; Pollen production and Ovule development</a:t>
            </a:r>
          </a:p>
          <a:p>
            <a:pPr lvl="1"/>
            <a:r>
              <a:rPr lang="en-US" dirty="0" smtClean="0"/>
              <a:t>Male cones produce pollen grains.</a:t>
            </a:r>
          </a:p>
          <a:p>
            <a:pPr lvl="1"/>
            <a:r>
              <a:rPr lang="en-US" dirty="0" smtClean="0"/>
              <a:t>The female gametophyte develops ovules.</a:t>
            </a:r>
          </a:p>
          <a:p>
            <a:pPr lvl="2"/>
            <a:r>
              <a:rPr lang="en-US" dirty="0" smtClean="0"/>
              <a:t>An ovule is a structure that contains an egg cell. The ovule later develops into the seed</a:t>
            </a:r>
          </a:p>
          <a:p>
            <a:pPr marL="630936" lvl="2" indent="0">
              <a:buNone/>
            </a:pPr>
            <a:endParaRPr lang="en-US" dirty="0" smtClean="0"/>
          </a:p>
        </p:txBody>
      </p:sp>
      <p:sp>
        <p:nvSpPr>
          <p:cNvPr id="3" name="Title 2"/>
          <p:cNvSpPr>
            <a:spLocks noGrp="1"/>
          </p:cNvSpPr>
          <p:nvPr>
            <p:ph type="title"/>
          </p:nvPr>
        </p:nvSpPr>
        <p:spPr/>
        <p:txBody>
          <a:bodyPr>
            <a:normAutofit fontScale="90000"/>
          </a:bodyPr>
          <a:lstStyle/>
          <a:p>
            <a:r>
              <a:rPr lang="en-US" dirty="0"/>
              <a:t>Gymnosperms process of </a:t>
            </a:r>
            <a:r>
              <a:rPr lang="en-US" dirty="0" smtClean="0"/>
              <a:t>reproduction </a:t>
            </a:r>
            <a:r>
              <a:rPr lang="en-US" dirty="0" err="1" smtClean="0"/>
              <a:t>con’d</a:t>
            </a:r>
            <a:endParaRPr lang="en-US" dirty="0"/>
          </a:p>
        </p:txBody>
      </p:sp>
    </p:spTree>
    <p:extLst>
      <p:ext uri="{BB962C8B-B14F-4D97-AF65-F5344CB8AC3E}">
        <p14:creationId xmlns:p14="http://schemas.microsoft.com/office/powerpoint/2010/main" val="3859130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351500"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normAutofit lnSpcReduction="10000"/>
          </a:bodyPr>
          <a:lstStyle/>
          <a:p>
            <a:r>
              <a:rPr lang="en-US" dirty="0" smtClean="0"/>
              <a:t>Step 3; Egg production – two egg cells form inside each ovule</a:t>
            </a:r>
            <a:r>
              <a:rPr lang="en-US" dirty="0"/>
              <a:t> </a:t>
            </a:r>
            <a:r>
              <a:rPr lang="en-US" dirty="0" smtClean="0"/>
              <a:t>on the female cone</a:t>
            </a:r>
          </a:p>
          <a:p>
            <a:endParaRPr lang="en-US" dirty="0"/>
          </a:p>
          <a:p>
            <a:r>
              <a:rPr lang="en-US" dirty="0" smtClean="0"/>
              <a:t>Step 4; Pollination – the pollen </a:t>
            </a:r>
            <a:r>
              <a:rPr lang="en-US" dirty="0" smtClean="0"/>
              <a:t>collects </a:t>
            </a:r>
            <a:r>
              <a:rPr lang="en-US" dirty="0" smtClean="0"/>
              <a:t>in a sticky substance produced by each ovule.</a:t>
            </a:r>
          </a:p>
          <a:p>
            <a:endParaRPr lang="en-US" dirty="0"/>
          </a:p>
          <a:p>
            <a:r>
              <a:rPr lang="en-US" dirty="0" smtClean="0"/>
              <a:t>Step 5; Fertilization occurs</a:t>
            </a:r>
          </a:p>
          <a:p>
            <a:endParaRPr lang="en-US" dirty="0"/>
          </a:p>
          <a:p>
            <a:r>
              <a:rPr lang="en-US" dirty="0" smtClean="0"/>
              <a:t>Step 6; Seeds develop</a:t>
            </a:r>
          </a:p>
          <a:p>
            <a:r>
              <a:rPr lang="en-US" dirty="0" smtClean="0"/>
              <a:t>Step 7; Seed dispersal </a:t>
            </a:r>
          </a:p>
        </p:txBody>
      </p:sp>
      <p:sp>
        <p:nvSpPr>
          <p:cNvPr id="3" name="Title 2"/>
          <p:cNvSpPr>
            <a:spLocks noGrp="1"/>
          </p:cNvSpPr>
          <p:nvPr>
            <p:ph type="title"/>
          </p:nvPr>
        </p:nvSpPr>
        <p:spPr/>
        <p:txBody>
          <a:bodyPr>
            <a:normAutofit fontScale="90000"/>
          </a:bodyPr>
          <a:lstStyle/>
          <a:p>
            <a:r>
              <a:rPr lang="en-US" dirty="0"/>
              <a:t>Gymnosperms process of reproduction </a:t>
            </a:r>
            <a:r>
              <a:rPr lang="en-US" dirty="0" err="1"/>
              <a:t>con’d</a:t>
            </a:r>
            <a:endParaRPr lang="en-US" dirty="0"/>
          </a:p>
        </p:txBody>
      </p:sp>
    </p:spTree>
    <p:extLst>
      <p:ext uri="{BB962C8B-B14F-4D97-AF65-F5344CB8AC3E}">
        <p14:creationId xmlns:p14="http://schemas.microsoft.com/office/powerpoint/2010/main" val="1421142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Partner read </a:t>
            </a:r>
            <a:r>
              <a:rPr lang="en-US" dirty="0" err="1" smtClean="0"/>
              <a:t>pgs</a:t>
            </a:r>
            <a:r>
              <a:rPr lang="en-US" dirty="0" smtClean="0"/>
              <a:t> 208-209</a:t>
            </a:r>
            <a:endParaRPr lang="en-US" dirty="0"/>
          </a:p>
        </p:txBody>
      </p:sp>
    </p:spTree>
    <p:extLst>
      <p:ext uri="{BB962C8B-B14F-4D97-AF65-F5344CB8AC3E}">
        <p14:creationId xmlns:p14="http://schemas.microsoft.com/office/powerpoint/2010/main" val="306202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Roots are the anchors of plants</a:t>
            </a:r>
            <a:r>
              <a:rPr lang="en-US" dirty="0" smtClean="0"/>
              <a:t>.</a:t>
            </a:r>
          </a:p>
          <a:p>
            <a:endParaRPr lang="en-US" dirty="0"/>
          </a:p>
          <a:p>
            <a:r>
              <a:rPr lang="en-US" dirty="0"/>
              <a:t>Roots have three main </a:t>
            </a:r>
            <a:r>
              <a:rPr lang="en-US" dirty="0" smtClean="0"/>
              <a:t>functions</a:t>
            </a:r>
          </a:p>
          <a:p>
            <a:endParaRPr lang="en-US" dirty="0"/>
          </a:p>
          <a:p>
            <a:r>
              <a:rPr lang="en-US" dirty="0"/>
              <a:t>Roots anchor a plant in the ground, absorb water and minerals from the </a:t>
            </a:r>
            <a:r>
              <a:rPr lang="en-US" dirty="0" smtClean="0"/>
              <a:t>soil</a:t>
            </a:r>
            <a:r>
              <a:rPr lang="en-US" dirty="0"/>
              <a:t>, and sometimes store food</a:t>
            </a:r>
            <a:r>
              <a:rPr lang="en-US" dirty="0" smtClean="0"/>
              <a:t>.</a:t>
            </a:r>
          </a:p>
          <a:p>
            <a:endParaRPr lang="en-US" dirty="0"/>
          </a:p>
          <a:p>
            <a:r>
              <a:rPr lang="en-US" dirty="0"/>
              <a:t>Therefore, the more root area a plant has, the more water and minerals it can absorb.</a:t>
            </a:r>
          </a:p>
        </p:txBody>
      </p:sp>
      <p:sp>
        <p:nvSpPr>
          <p:cNvPr id="3" name="Title 2"/>
          <p:cNvSpPr>
            <a:spLocks noGrp="1"/>
          </p:cNvSpPr>
          <p:nvPr>
            <p:ph type="title"/>
          </p:nvPr>
        </p:nvSpPr>
        <p:spPr/>
        <p:txBody>
          <a:bodyPr>
            <a:normAutofit fontScale="90000"/>
          </a:bodyPr>
          <a:lstStyle/>
          <a:p>
            <a:r>
              <a:rPr lang="en-US" dirty="0">
                <a:effectLst/>
              </a:rPr>
              <a:t>What are the functions of Roots, Stems, and Leaves? Roots</a:t>
            </a:r>
            <a:br>
              <a:rPr lang="en-US" dirty="0">
                <a:effectLst/>
              </a:rPr>
            </a:br>
            <a:endParaRPr lang="en-US" dirty="0"/>
          </a:p>
        </p:txBody>
      </p:sp>
    </p:spTree>
    <p:extLst>
      <p:ext uri="{BB962C8B-B14F-4D97-AF65-F5344CB8AC3E}">
        <p14:creationId xmlns:p14="http://schemas.microsoft.com/office/powerpoint/2010/main" val="1777430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Angiosperms</a:t>
            </a:r>
          </a:p>
        </p:txBody>
      </p:sp>
      <p:sp>
        <p:nvSpPr>
          <p:cNvPr id="17411" name="Rectangle 3"/>
          <p:cNvSpPr>
            <a:spLocks noGrp="1" noChangeArrowheads="1"/>
          </p:cNvSpPr>
          <p:nvPr>
            <p:ph type="body" idx="1"/>
          </p:nvPr>
        </p:nvSpPr>
        <p:spPr/>
        <p:txBody>
          <a:bodyPr/>
          <a:lstStyle/>
          <a:p>
            <a:r>
              <a:rPr lang="en-US" altLang="en-US" dirty="0"/>
              <a:t>Plants that produce flowers or fruits are called angiosperms (“flowering plants”).</a:t>
            </a:r>
          </a:p>
          <a:p>
            <a:r>
              <a:rPr lang="en-US" altLang="en-US" dirty="0"/>
              <a:t>Most species on the planet are angiosperms.</a:t>
            </a:r>
          </a:p>
        </p:txBody>
      </p:sp>
    </p:spTree>
    <p:extLst>
      <p:ext uri="{BB962C8B-B14F-4D97-AF65-F5344CB8AC3E}">
        <p14:creationId xmlns:p14="http://schemas.microsoft.com/office/powerpoint/2010/main" val="60121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Pollination    		Fertilization		Fruit development and seed dispersal</a:t>
            </a:r>
          </a:p>
          <a:p>
            <a:endParaRPr lang="en-US" dirty="0"/>
          </a:p>
          <a:p>
            <a:r>
              <a:rPr lang="en-US" dirty="0" smtClean="0"/>
              <a:t>A flower is pollinated when a grain of pollen falls on the stigma.</a:t>
            </a:r>
          </a:p>
          <a:p>
            <a:endParaRPr lang="en-US" dirty="0"/>
          </a:p>
          <a:p>
            <a:r>
              <a:rPr lang="en-US" dirty="0" smtClean="0"/>
              <a:t>As the seed develops, the ovary changes into a fruit. A fruit is a ripened ovary and other structures that enclose one or more seeds.  </a:t>
            </a:r>
            <a:endParaRPr lang="en-US" dirty="0"/>
          </a:p>
        </p:txBody>
      </p:sp>
      <p:sp>
        <p:nvSpPr>
          <p:cNvPr id="3" name="Title 2"/>
          <p:cNvSpPr>
            <a:spLocks noGrp="1"/>
          </p:cNvSpPr>
          <p:nvPr>
            <p:ph type="title"/>
          </p:nvPr>
        </p:nvSpPr>
        <p:spPr/>
        <p:txBody>
          <a:bodyPr>
            <a:normAutofit fontScale="90000"/>
          </a:bodyPr>
          <a:lstStyle/>
          <a:p>
            <a:r>
              <a:rPr lang="en-US" dirty="0" smtClean="0"/>
              <a:t>Angiosperms reproduction Pg210</a:t>
            </a:r>
            <a:endParaRPr lang="en-US" dirty="0"/>
          </a:p>
        </p:txBody>
      </p:sp>
      <p:sp>
        <p:nvSpPr>
          <p:cNvPr id="4" name="Right Arrow 3"/>
          <p:cNvSpPr/>
          <p:nvPr/>
        </p:nvSpPr>
        <p:spPr>
          <a:xfrm>
            <a:off x="2819400" y="16002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400800" y="16002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656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Lesson 3 Animal reproduction and fertilization</a:t>
            </a:r>
            <a:endParaRPr lang="en-US" dirty="0"/>
          </a:p>
        </p:txBody>
      </p:sp>
    </p:spTree>
    <p:extLst>
      <p:ext uri="{BB962C8B-B14F-4D97-AF65-F5344CB8AC3E}">
        <p14:creationId xmlns:p14="http://schemas.microsoft.com/office/powerpoint/2010/main" val="4285414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r>
              <a:rPr lang="en-US" smtClean="0"/>
              <a:t>Lesson </a:t>
            </a:r>
            <a:r>
              <a:rPr lang="en-US" smtClean="0"/>
              <a:t>4</a:t>
            </a:r>
            <a:endParaRPr lang="en-US" dirty="0"/>
          </a:p>
        </p:txBody>
      </p:sp>
    </p:spTree>
    <p:extLst>
      <p:ext uri="{BB962C8B-B14F-4D97-AF65-F5344CB8AC3E}">
        <p14:creationId xmlns:p14="http://schemas.microsoft.com/office/powerpoint/2010/main" val="1515291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Plants: The Seeds</a:t>
            </a:r>
          </a:p>
        </p:txBody>
      </p:sp>
      <p:sp>
        <p:nvSpPr>
          <p:cNvPr id="19459" name="Rectangle 3"/>
          <p:cNvSpPr>
            <a:spLocks noGrp="1" noChangeArrowheads="1"/>
          </p:cNvSpPr>
          <p:nvPr>
            <p:ph type="body" idx="1"/>
          </p:nvPr>
        </p:nvSpPr>
        <p:spPr/>
        <p:txBody>
          <a:bodyPr/>
          <a:lstStyle/>
          <a:p>
            <a:r>
              <a:rPr lang="en-US" altLang="en-US" dirty="0"/>
              <a:t>We do eat the seeds or fruits of plants-</a:t>
            </a:r>
          </a:p>
          <a:p>
            <a:pPr lvl="1"/>
            <a:r>
              <a:rPr lang="en-US" altLang="en-US" dirty="0"/>
              <a:t>Apples</a:t>
            </a:r>
          </a:p>
          <a:p>
            <a:pPr lvl="1"/>
            <a:r>
              <a:rPr lang="en-US" altLang="en-US" dirty="0"/>
              <a:t>Oranges</a:t>
            </a:r>
          </a:p>
          <a:p>
            <a:pPr lvl="1"/>
            <a:r>
              <a:rPr lang="en-US" altLang="en-US" dirty="0"/>
              <a:t>Beans</a:t>
            </a:r>
          </a:p>
          <a:p>
            <a:pPr lvl="1"/>
            <a:r>
              <a:rPr lang="en-US" altLang="en-US" dirty="0"/>
              <a:t>Grains</a:t>
            </a:r>
          </a:p>
          <a:p>
            <a:pPr lvl="1"/>
            <a:r>
              <a:rPr lang="en-US" altLang="en-US" dirty="0"/>
              <a:t>Nuts</a:t>
            </a:r>
          </a:p>
          <a:p>
            <a:pPr lvl="1"/>
            <a:r>
              <a:rPr lang="en-US" altLang="en-US" dirty="0"/>
              <a:t>Spices</a:t>
            </a:r>
          </a:p>
        </p:txBody>
      </p:sp>
    </p:spTree>
    <p:extLst>
      <p:ext uri="{BB962C8B-B14F-4D97-AF65-F5344CB8AC3E}">
        <p14:creationId xmlns:p14="http://schemas.microsoft.com/office/powerpoint/2010/main" val="966204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20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are two main types of root systems (shown on figure 1). A fibrous root system and a taproot system.</a:t>
            </a:r>
          </a:p>
        </p:txBody>
      </p:sp>
      <p:sp>
        <p:nvSpPr>
          <p:cNvPr id="3" name="Title 2"/>
          <p:cNvSpPr>
            <a:spLocks noGrp="1"/>
          </p:cNvSpPr>
          <p:nvPr>
            <p:ph type="title"/>
          </p:nvPr>
        </p:nvSpPr>
        <p:spPr/>
        <p:txBody>
          <a:bodyPr>
            <a:normAutofit fontScale="90000"/>
          </a:bodyPr>
          <a:lstStyle/>
          <a:p>
            <a:r>
              <a:rPr lang="en-US" dirty="0">
                <a:effectLst/>
              </a:rPr>
              <a:t>Different types of Root? Whattttttttt</a:t>
            </a:r>
            <a:r>
              <a:rPr lang="en-US" dirty="0" smtClean="0">
                <a:effectLst/>
              </a:rPr>
              <a:t>?????</a:t>
            </a:r>
            <a:endParaRPr lang="en-US" dirty="0"/>
          </a:p>
        </p:txBody>
      </p:sp>
    </p:spTree>
    <p:extLst>
      <p:ext uri="{BB962C8B-B14F-4D97-AF65-F5344CB8AC3E}">
        <p14:creationId xmlns:p14="http://schemas.microsoft.com/office/powerpoint/2010/main" val="2080707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effectLst/>
              </a:rPr>
              <a:t>Different types of Root? Whattttttttt?????</a:t>
            </a:r>
            <a:endParaRPr lang="en-US" dirty="0"/>
          </a:p>
        </p:txBody>
      </p:sp>
      <p:sp>
        <p:nvSpPr>
          <p:cNvPr id="2" name="Content Placeholder 1"/>
          <p:cNvSpPr>
            <a:spLocks noGrp="1"/>
          </p:cNvSpPr>
          <p:nvPr>
            <p:ph sz="quarter" idx="2"/>
          </p:nvPr>
        </p:nvSpPr>
        <p:spPr>
          <a:xfrm>
            <a:off x="457200" y="1444294"/>
            <a:ext cx="4040188" cy="4804106"/>
          </a:xfrm>
        </p:spPr>
        <p:txBody>
          <a:bodyPr>
            <a:normAutofit fontScale="92500" lnSpcReduction="10000"/>
          </a:bodyPr>
          <a:lstStyle/>
          <a:p>
            <a:r>
              <a:rPr lang="en-US" dirty="0"/>
              <a:t>Fibrous; consists of many similarly sized roots that form a dense, tangled mass. Plants with this system takes a lot of soil with them (i.e. grass, corn, and onions</a:t>
            </a:r>
            <a:r>
              <a:rPr lang="en-US" dirty="0" smtClean="0"/>
              <a:t>).</a:t>
            </a:r>
          </a:p>
          <a:p>
            <a:endParaRPr lang="en-US" dirty="0"/>
          </a:p>
          <a:p>
            <a:r>
              <a:rPr lang="en-US" dirty="0"/>
              <a:t>Taproot; has a long thick main root; hard to pull out of the ground. Many smaller roots branch off. I.E. carrots, dandelions, and cacti.</a:t>
            </a:r>
          </a:p>
          <a:p>
            <a:endParaRPr lang="en-US" dirty="0"/>
          </a:p>
        </p:txBody>
      </p:sp>
      <p:sp>
        <p:nvSpPr>
          <p:cNvPr id="4" name="TextBox 3"/>
          <p:cNvSpPr txBox="1"/>
          <p:nvPr/>
        </p:nvSpPr>
        <p:spPr>
          <a:xfrm>
            <a:off x="3429000" y="4953000"/>
            <a:ext cx="76200" cy="369332"/>
          </a:xfrm>
          <a:prstGeom prst="rect">
            <a:avLst/>
          </a:prstGeom>
          <a:noFill/>
        </p:spPr>
        <p:txBody>
          <a:bodyPr wrap="square" rtlCol="0">
            <a:spAutoFit/>
          </a:bodyPr>
          <a:lstStyle/>
          <a:p>
            <a:endParaRPr lang="en-US" dirty="0"/>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724398" y="1524000"/>
            <a:ext cx="3648383"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106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a:effectLst/>
              </a:rPr>
              <a:t>Partner Read pg 195 and answer the figure 2 </a:t>
            </a:r>
            <a:r>
              <a:rPr lang="en-US" dirty="0" smtClean="0">
                <a:effectLst/>
              </a:rPr>
              <a:t>question</a:t>
            </a:r>
            <a:endParaRPr lang="en-US" dirty="0"/>
          </a:p>
        </p:txBody>
      </p:sp>
    </p:spTree>
    <p:extLst>
      <p:ext uri="{BB962C8B-B14F-4D97-AF65-F5344CB8AC3E}">
        <p14:creationId xmlns:p14="http://schemas.microsoft.com/office/powerpoint/2010/main" val="2513126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Has two main functions</a:t>
            </a:r>
            <a:r>
              <a:rPr lang="en-US" dirty="0" smtClean="0"/>
              <a:t>.</a:t>
            </a:r>
          </a:p>
          <a:p>
            <a:endParaRPr lang="en-US" dirty="0"/>
          </a:p>
          <a:p>
            <a:r>
              <a:rPr lang="en-US" dirty="0"/>
              <a:t>The stem carries substances between the plant’s roots and leaves. The stem also provides support for the plant and holds up the leaves so they are exposed to the sun.</a:t>
            </a:r>
          </a:p>
        </p:txBody>
      </p:sp>
      <p:sp>
        <p:nvSpPr>
          <p:cNvPr id="3" name="Title 2"/>
          <p:cNvSpPr>
            <a:spLocks noGrp="1"/>
          </p:cNvSpPr>
          <p:nvPr>
            <p:ph type="title"/>
          </p:nvPr>
        </p:nvSpPr>
        <p:spPr/>
        <p:txBody>
          <a:bodyPr>
            <a:normAutofit/>
          </a:bodyPr>
          <a:lstStyle/>
          <a:p>
            <a:r>
              <a:rPr lang="en-US" dirty="0">
                <a:effectLst/>
              </a:rPr>
              <a:t>Stems </a:t>
            </a:r>
            <a:endParaRPr lang="en-US" dirty="0"/>
          </a:p>
        </p:txBody>
      </p:sp>
    </p:spTree>
    <p:extLst>
      <p:ext uri="{BB962C8B-B14F-4D97-AF65-F5344CB8AC3E}">
        <p14:creationId xmlns:p14="http://schemas.microsoft.com/office/powerpoint/2010/main" val="506368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Herbaceous and woody stems consist of phoelm and xylem tissue as well as many other supporting cells. </a:t>
            </a:r>
          </a:p>
          <a:p>
            <a:endParaRPr lang="en-US" dirty="0"/>
          </a:p>
          <a:p>
            <a:r>
              <a:rPr lang="en-US" dirty="0" smtClean="0"/>
              <a:t>Cambium divides to produce new phloem and xylem. It is xylem that makes up “wood.” sapwood is active xylem that transports water and minerals through the stem. The older darker, heartwood is inactive but provides support.</a:t>
            </a:r>
            <a:endParaRPr lang="en-US" dirty="0"/>
          </a:p>
        </p:txBody>
      </p:sp>
      <p:sp>
        <p:nvSpPr>
          <p:cNvPr id="3" name="Title 2"/>
          <p:cNvSpPr>
            <a:spLocks noGrp="1"/>
          </p:cNvSpPr>
          <p:nvPr>
            <p:ph type="title"/>
          </p:nvPr>
        </p:nvSpPr>
        <p:spPr/>
        <p:txBody>
          <a:bodyPr/>
          <a:lstStyle/>
          <a:p>
            <a:r>
              <a:rPr lang="en-US" dirty="0" smtClean="0"/>
              <a:t>Stems</a:t>
            </a:r>
            <a:endParaRPr lang="en-US" dirty="0"/>
          </a:p>
        </p:txBody>
      </p:sp>
    </p:spTree>
    <p:extLst>
      <p:ext uri="{BB962C8B-B14F-4D97-AF65-F5344CB8AC3E}">
        <p14:creationId xmlns:p14="http://schemas.microsoft.com/office/powerpoint/2010/main" val="15989717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81626</TotalTime>
  <Words>1409</Words>
  <Application>Microsoft Office PowerPoint</Application>
  <PresentationFormat>On-screen Show (4:3)</PresentationFormat>
  <Paragraphs>179</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Concourse</vt:lpstr>
      <vt:lpstr>Chapter 6</vt:lpstr>
      <vt:lpstr>Read the My Planet Diary on pg. 194</vt:lpstr>
      <vt:lpstr>What are the functions of Roots, Stems, and Leaves?</vt:lpstr>
      <vt:lpstr>What are the functions of Roots, Stems, and Leaves? Roots </vt:lpstr>
      <vt:lpstr>Different types of Root? Whattttttttt?????</vt:lpstr>
      <vt:lpstr>Different types of Root? Whattttttttt?????</vt:lpstr>
      <vt:lpstr>Partner Read pg 195 and answer the figure 2 question</vt:lpstr>
      <vt:lpstr>Stems </vt:lpstr>
      <vt:lpstr>Stems</vt:lpstr>
      <vt:lpstr>Partner read pgs 196-197 answer the figure 3 and apply it questions.</vt:lpstr>
      <vt:lpstr>Stems </vt:lpstr>
      <vt:lpstr>Pg 198-199 in text notes</vt:lpstr>
      <vt:lpstr>Plants pg202 </vt:lpstr>
      <vt:lpstr>Plants: The Buds</vt:lpstr>
      <vt:lpstr>Plants: The Buds</vt:lpstr>
      <vt:lpstr>Plants: The Leaves</vt:lpstr>
      <vt:lpstr>Plants: The Leaves</vt:lpstr>
      <vt:lpstr>Plants: The Seeds</vt:lpstr>
      <vt:lpstr>Plants: The Seeds</vt:lpstr>
      <vt:lpstr>Seed Structure </vt:lpstr>
      <vt:lpstr>Seed Structure </vt:lpstr>
      <vt:lpstr>Seed dispersal</vt:lpstr>
      <vt:lpstr>Germination</vt:lpstr>
      <vt:lpstr>What are the structures of a flower?</vt:lpstr>
      <vt:lpstr>PowerPoint Presentation</vt:lpstr>
      <vt:lpstr>What are the structures of a flower?</vt:lpstr>
      <vt:lpstr>In class textbook notes pg 202-203</vt:lpstr>
      <vt:lpstr>Lesson 2: What are the stages of a Plant’s Life Cycle</vt:lpstr>
      <vt:lpstr>What are the stages of a Plant’s Life Cycle</vt:lpstr>
      <vt:lpstr>Plant life cycle</vt:lpstr>
      <vt:lpstr>How do plants reproduce</vt:lpstr>
      <vt:lpstr>Partner read 206 </vt:lpstr>
      <vt:lpstr>How do plants reproduce con’d</vt:lpstr>
      <vt:lpstr>Nonvascular and seedless vascular plants.</vt:lpstr>
      <vt:lpstr>Gymnosperms</vt:lpstr>
      <vt:lpstr>Gymnosperms process of reproduction pg. 209</vt:lpstr>
      <vt:lpstr>Gymnosperms process of reproduction con’d</vt:lpstr>
      <vt:lpstr>Gymnosperms process of reproduction con’d</vt:lpstr>
      <vt:lpstr>Partner read pgs 208-209</vt:lpstr>
      <vt:lpstr>Angiosperms</vt:lpstr>
      <vt:lpstr>Angiosperms reproduction Pg210</vt:lpstr>
      <vt:lpstr>Lesson 3 Animal reproduction and fertilization</vt:lpstr>
      <vt:lpstr>Lesson 4</vt:lpstr>
      <vt:lpstr>Plants: The Seeds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Oem</dc:creator>
  <cp:lastModifiedBy>Oem</cp:lastModifiedBy>
  <cp:revision>36</cp:revision>
  <cp:lastPrinted>2018-01-23T16:23:21Z</cp:lastPrinted>
  <dcterms:created xsi:type="dcterms:W3CDTF">2015-02-24T13:58:35Z</dcterms:created>
  <dcterms:modified xsi:type="dcterms:W3CDTF">2019-01-17T15:57:05Z</dcterms:modified>
</cp:coreProperties>
</file>